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92" r:id="rId5"/>
    <p:sldId id="293" r:id="rId6"/>
    <p:sldId id="294" r:id="rId7"/>
    <p:sldId id="295" r:id="rId8"/>
    <p:sldId id="296" r:id="rId9"/>
    <p:sldId id="297" r:id="rId10"/>
    <p:sldId id="298" r:id="rId11"/>
    <p:sldId id="299" r:id="rId12"/>
    <p:sldId id="302" r:id="rId13"/>
    <p:sldId id="300" r:id="rId14"/>
    <p:sldId id="301" r:id="rId15"/>
    <p:sldId id="303" r:id="rId16"/>
    <p:sldId id="304" r:id="rId17"/>
    <p:sldId id="305" r:id="rId18"/>
    <p:sldId id="306" r:id="rId19"/>
    <p:sldId id="307" r:id="rId20"/>
    <p:sldId id="308" r:id="rId21"/>
    <p:sldId id="309" r:id="rId22"/>
    <p:sldId id="310" r:id="rId23"/>
    <p:sldId id="265"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12" autoAdjust="0"/>
    <p:restoredTop sz="94660"/>
  </p:normalViewPr>
  <p:slideViewPr>
    <p:cSldViewPr>
      <p:cViewPr varScale="1">
        <p:scale>
          <a:sx n="68" d="100"/>
          <a:sy n="68" d="100"/>
        </p:scale>
        <p:origin x="-145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4/22/2024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4/22/2024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4/22/2024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sqlite.org/docs.html" TargetMode="External"/><Relationship Id="rId2" Type="http://schemas.openxmlformats.org/officeDocument/2006/relationships/hyperlink" Target="https://flask-bcrypt.readthedocs.io/en/latest/"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928670"/>
            <a:ext cx="7560840" cy="1200329"/>
          </a:xfrm>
          <a:prstGeom prst="rect">
            <a:avLst/>
          </a:prstGeom>
          <a:noFill/>
        </p:spPr>
        <p:txBody>
          <a:bodyPr wrap="square" rtlCol="0">
            <a:spAutoFit/>
          </a:bodyPr>
          <a:lstStyle/>
          <a:p>
            <a:pPr algn="ctr"/>
            <a:r>
              <a:rPr lang="en-US" sz="3600" dirty="0" smtClean="0">
                <a:solidFill>
                  <a:schemeClr val="accent2">
                    <a:lumMod val="75000"/>
                  </a:schemeClr>
                </a:solidFill>
                <a:latin typeface="Arial Black" pitchFamily="34" charset="0"/>
              </a:rPr>
              <a:t>Continuous Evaluation Assignment - II </a:t>
            </a:r>
            <a:endParaRPr lang="en-US" sz="3600" dirty="0">
              <a:solidFill>
                <a:schemeClr val="accent2">
                  <a:lumMod val="75000"/>
                </a:schemeClr>
              </a:solidFill>
              <a:latin typeface="Arial Black" pitchFamily="34" charset="0"/>
            </a:endParaRP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xmlns="" id="{39596CC0-0544-9FD2-7AFD-B23ECB7AE8F4}"/>
              </a:ext>
            </a:extLst>
          </p:cNvPr>
          <p:cNvSpPr txBox="1"/>
          <p:nvPr/>
        </p:nvSpPr>
        <p:spPr>
          <a:xfrm>
            <a:off x="1928794" y="3878239"/>
            <a:ext cx="5112568" cy="1908215"/>
          </a:xfrm>
          <a:prstGeom prst="rect">
            <a:avLst/>
          </a:prstGeom>
          <a:solidFill>
            <a:schemeClr val="bg1"/>
          </a:solidFill>
        </p:spPr>
        <p:txBody>
          <a:bodyPr wrap="square" rtlCol="0">
            <a:spAutoFit/>
          </a:bodyPr>
          <a:lstStyle/>
          <a:p>
            <a:pPr algn="ctr"/>
            <a:r>
              <a:rPr lang="en-US" sz="2000" b="1" dirty="0"/>
              <a:t>Team Details</a:t>
            </a:r>
            <a:r>
              <a:rPr lang="en-US" sz="2000" dirty="0"/>
              <a:t>:</a:t>
            </a:r>
          </a:p>
          <a:p>
            <a:pPr algn="ctr"/>
            <a:r>
              <a:rPr lang="en-US" sz="2000" dirty="0"/>
              <a:t>Ayush Bansal 2210993778</a:t>
            </a:r>
          </a:p>
          <a:p>
            <a:pPr algn="ctr"/>
            <a:r>
              <a:rPr lang="en-US" sz="2000" dirty="0" err="1" smtClean="0"/>
              <a:t>Manya</a:t>
            </a:r>
            <a:r>
              <a:rPr lang="en-US" sz="2000" dirty="0" smtClean="0"/>
              <a:t> </a:t>
            </a:r>
            <a:r>
              <a:rPr lang="en-US" sz="2000" dirty="0" err="1" smtClean="0"/>
              <a:t>Saini</a:t>
            </a:r>
            <a:r>
              <a:rPr lang="en-US" sz="2000" dirty="0" smtClean="0"/>
              <a:t>   </a:t>
            </a:r>
            <a:r>
              <a:rPr lang="en-US" sz="2000" dirty="0" smtClean="0"/>
              <a:t>2210993814</a:t>
            </a:r>
            <a:endParaRPr lang="en-US" sz="2000" dirty="0"/>
          </a:p>
          <a:p>
            <a:pPr algn="ctr"/>
            <a:endParaRPr lang="en-US" dirty="0">
              <a:solidFill>
                <a:schemeClr val="bg1"/>
              </a:solidFill>
            </a:endParaRPr>
          </a:p>
          <a:p>
            <a:pPr algn="ctr"/>
            <a:r>
              <a:rPr lang="en-US" sz="2000" b="1" dirty="0" smtClean="0">
                <a:latin typeface="Times New Roman" pitchFamily="18" charset="0"/>
                <a:cs typeface="Times New Roman" pitchFamily="18" charset="0"/>
              </a:rPr>
              <a:t>Submitted by</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lgn="ctr"/>
            <a:r>
              <a:rPr lang="en-US" sz="2000" dirty="0" err="1" smtClean="0">
                <a:latin typeface="Times New Roman" pitchFamily="18" charset="0"/>
                <a:cs typeface="Times New Roman" pitchFamily="18" charset="0"/>
              </a:rPr>
              <a:t>Rajan</a:t>
            </a:r>
            <a:r>
              <a:rPr lang="en-US" sz="2000" dirty="0" smtClean="0">
                <a:latin typeface="Times New Roman" pitchFamily="18" charset="0"/>
                <a:cs typeface="Times New Roman" pitchFamily="18" charset="0"/>
              </a:rPr>
              <a:t> Kumar</a:t>
            </a:r>
            <a:endParaRPr lang="en-US" dirty="0">
              <a:solidFill>
                <a:schemeClr val="bg1"/>
              </a:solidFill>
            </a:endParaRPr>
          </a:p>
        </p:txBody>
      </p:sp>
      <p:sp>
        <p:nvSpPr>
          <p:cNvPr id="9" name="TextBox 8"/>
          <p:cNvSpPr txBox="1"/>
          <p:nvPr/>
        </p:nvSpPr>
        <p:spPr>
          <a:xfrm>
            <a:off x="1187624" y="5721510"/>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
        <p:nvSpPr>
          <p:cNvPr id="7" name="TextBox 6"/>
          <p:cNvSpPr txBox="1"/>
          <p:nvPr/>
        </p:nvSpPr>
        <p:spPr>
          <a:xfrm>
            <a:off x="1857356" y="2000240"/>
            <a:ext cx="3643338" cy="707886"/>
          </a:xfrm>
          <a:prstGeom prst="rect">
            <a:avLst/>
          </a:prstGeom>
          <a:noFill/>
        </p:spPr>
        <p:txBody>
          <a:bodyPr wrap="square" rtlCol="0">
            <a:spAutoFit/>
          </a:bodyPr>
          <a:lstStyle/>
          <a:p>
            <a:r>
              <a:rPr lang="en-US" sz="4000" b="1" dirty="0" smtClean="0">
                <a:latin typeface="Berlin Sans FB Demi" pitchFamily="34" charset="0"/>
              </a:rPr>
              <a:t>YUM HUB</a:t>
            </a:r>
            <a:endParaRPr lang="en-US" sz="4000" b="1" dirty="0">
              <a:latin typeface="Berlin Sans FB Demi" pitchFamily="34" charset="0"/>
            </a:endParaRPr>
          </a:p>
        </p:txBody>
      </p:sp>
      <p:sp>
        <p:nvSpPr>
          <p:cNvPr id="8" name="TextBox 7"/>
          <p:cNvSpPr txBox="1"/>
          <p:nvPr/>
        </p:nvSpPr>
        <p:spPr>
          <a:xfrm>
            <a:off x="4214810" y="2071678"/>
            <a:ext cx="3929090" cy="523220"/>
          </a:xfrm>
          <a:prstGeom prst="rect">
            <a:avLst/>
          </a:prstGeom>
          <a:noFill/>
        </p:spPr>
        <p:txBody>
          <a:bodyPr wrap="square" rtlCol="0">
            <a:spAutoFit/>
          </a:bodyPr>
          <a:lstStyle/>
          <a:p>
            <a:r>
              <a:rPr lang="en-US" sz="2800" i="1" dirty="0" smtClean="0"/>
              <a:t>: A Food Stall Application</a:t>
            </a:r>
            <a:endParaRPr lang="en-US" sz="2800" i="1" dirty="0"/>
          </a:p>
        </p:txBody>
      </p:sp>
      <p:pic>
        <p:nvPicPr>
          <p:cNvPr id="11" name="Picture 10" descr="logo.png"/>
          <p:cNvPicPr>
            <a:picLocks noChangeAspect="1"/>
          </p:cNvPicPr>
          <p:nvPr/>
        </p:nvPicPr>
        <p:blipFill>
          <a:blip r:embed="rId2"/>
          <a:stretch>
            <a:fillRect/>
          </a:stretch>
        </p:blipFill>
        <p:spPr>
          <a:xfrm>
            <a:off x="3286116" y="2071678"/>
            <a:ext cx="2286016" cy="2286016"/>
          </a:xfrm>
          <a:prstGeom prst="rect">
            <a:avLst/>
          </a:prstGeom>
        </p:spPr>
      </p:pic>
    </p:spTree>
  </p:cSld>
  <p:clrMapOvr>
    <a:masterClrMapping/>
  </p:clrMapOvr>
  <p:transition advTm="4000">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Login Page</a:t>
            </a:r>
          </a:p>
        </p:txBody>
      </p:sp>
      <p:pic>
        <p:nvPicPr>
          <p:cNvPr id="4" name="Picture 3" descr="Screenshot (264).png"/>
          <p:cNvPicPr>
            <a:picLocks noChangeAspect="1"/>
          </p:cNvPicPr>
          <p:nvPr/>
        </p:nvPicPr>
        <p:blipFill>
          <a:blip r:embed="rId2"/>
          <a:stretch>
            <a:fillRect/>
          </a:stretch>
        </p:blipFill>
        <p:spPr>
          <a:xfrm>
            <a:off x="123087" y="1216120"/>
            <a:ext cx="8878069" cy="47132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err="1" smtClean="0">
                <a:latin typeface="Times New Roman" pitchFamily="18" charset="0"/>
                <a:cs typeface="Times New Roman" pitchFamily="18" charset="0"/>
              </a:rPr>
              <a:t>SignUp</a:t>
            </a:r>
            <a:r>
              <a:rPr lang="en-US" sz="3200" b="1" dirty="0" smtClean="0">
                <a:latin typeface="Times New Roman" pitchFamily="18" charset="0"/>
                <a:cs typeface="Times New Roman" pitchFamily="18" charset="0"/>
              </a:rPr>
              <a:t> Page</a:t>
            </a:r>
          </a:p>
        </p:txBody>
      </p:sp>
      <p:pic>
        <p:nvPicPr>
          <p:cNvPr id="6" name="Picture 5" descr="Screenshot (275).png"/>
          <p:cNvPicPr>
            <a:picLocks noChangeAspect="1"/>
          </p:cNvPicPr>
          <p:nvPr/>
        </p:nvPicPr>
        <p:blipFill>
          <a:blip r:embed="rId2"/>
          <a:stretch>
            <a:fillRect/>
          </a:stretch>
        </p:blipFill>
        <p:spPr>
          <a:xfrm>
            <a:off x="66103" y="1141320"/>
            <a:ext cx="9006491" cy="4788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Menu</a:t>
            </a:r>
          </a:p>
        </p:txBody>
      </p:sp>
      <p:pic>
        <p:nvPicPr>
          <p:cNvPr id="4" name="Picture 3" descr="Screenshot (267).png"/>
          <p:cNvPicPr>
            <a:picLocks noChangeAspect="1"/>
          </p:cNvPicPr>
          <p:nvPr/>
        </p:nvPicPr>
        <p:blipFill>
          <a:blip r:embed="rId2"/>
          <a:stretch>
            <a:fillRect/>
          </a:stretch>
        </p:blipFill>
        <p:spPr>
          <a:xfrm>
            <a:off x="142844" y="1071546"/>
            <a:ext cx="8868982" cy="47149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Menu</a:t>
            </a:r>
          </a:p>
        </p:txBody>
      </p:sp>
      <p:pic>
        <p:nvPicPr>
          <p:cNvPr id="5" name="Picture 4" descr="Screenshot (268).png"/>
          <p:cNvPicPr>
            <a:picLocks noChangeAspect="1"/>
          </p:cNvPicPr>
          <p:nvPr/>
        </p:nvPicPr>
        <p:blipFill>
          <a:blip r:embed="rId2"/>
          <a:stretch>
            <a:fillRect/>
          </a:stretch>
        </p:blipFill>
        <p:spPr>
          <a:xfrm>
            <a:off x="214282" y="1357298"/>
            <a:ext cx="8715436" cy="46163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Checkout</a:t>
            </a:r>
          </a:p>
        </p:txBody>
      </p:sp>
      <p:pic>
        <p:nvPicPr>
          <p:cNvPr id="6" name="Picture 5" descr="Screenshot (269).png"/>
          <p:cNvPicPr>
            <a:picLocks noChangeAspect="1"/>
          </p:cNvPicPr>
          <p:nvPr/>
        </p:nvPicPr>
        <p:blipFill>
          <a:blip r:embed="rId2"/>
          <a:stretch>
            <a:fillRect/>
          </a:stretch>
        </p:blipFill>
        <p:spPr>
          <a:xfrm>
            <a:off x="78335" y="1134596"/>
            <a:ext cx="8994259" cy="47947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Payment Window</a:t>
            </a:r>
          </a:p>
        </p:txBody>
      </p:sp>
      <p:pic>
        <p:nvPicPr>
          <p:cNvPr id="5" name="Picture 4" descr="Screenshot (277).png"/>
          <p:cNvPicPr>
            <a:picLocks noChangeAspect="1"/>
          </p:cNvPicPr>
          <p:nvPr/>
        </p:nvPicPr>
        <p:blipFill>
          <a:blip r:embed="rId2"/>
          <a:stretch>
            <a:fillRect/>
          </a:stretch>
        </p:blipFill>
        <p:spPr>
          <a:xfrm>
            <a:off x="111124" y="1151405"/>
            <a:ext cx="8890032" cy="4706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Order Confirmation</a:t>
            </a:r>
          </a:p>
        </p:txBody>
      </p:sp>
      <p:pic>
        <p:nvPicPr>
          <p:cNvPr id="5" name="Picture 4" descr="Screenshot (271).png"/>
          <p:cNvPicPr>
            <a:picLocks noChangeAspect="1"/>
          </p:cNvPicPr>
          <p:nvPr/>
        </p:nvPicPr>
        <p:blipFill>
          <a:blip r:embed="rId2"/>
          <a:stretch>
            <a:fillRect/>
          </a:stretch>
        </p:blipFill>
        <p:spPr>
          <a:xfrm>
            <a:off x="142876" y="1094485"/>
            <a:ext cx="8858280" cy="46919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Order Bill</a:t>
            </a:r>
          </a:p>
        </p:txBody>
      </p:sp>
      <p:pic>
        <p:nvPicPr>
          <p:cNvPr id="4" name="Picture 3" descr="Screenshot (272).png"/>
          <p:cNvPicPr>
            <a:picLocks noChangeAspect="1"/>
          </p:cNvPicPr>
          <p:nvPr/>
        </p:nvPicPr>
        <p:blipFill>
          <a:blip r:embed="rId2"/>
          <a:stretch>
            <a:fillRect/>
          </a:stretch>
        </p:blipFill>
        <p:spPr>
          <a:xfrm>
            <a:off x="71406" y="1117263"/>
            <a:ext cx="8929718" cy="4740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214290"/>
            <a:ext cx="5890406"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Admin Dashboard (Add a Dish)</a:t>
            </a:r>
          </a:p>
        </p:txBody>
      </p:sp>
      <p:pic>
        <p:nvPicPr>
          <p:cNvPr id="5" name="Picture 4" descr="Screenshot (273).png"/>
          <p:cNvPicPr>
            <a:picLocks noChangeAspect="1"/>
          </p:cNvPicPr>
          <p:nvPr/>
        </p:nvPicPr>
        <p:blipFill>
          <a:blip r:embed="rId2"/>
          <a:stretch>
            <a:fillRect/>
          </a:stretch>
        </p:blipFill>
        <p:spPr>
          <a:xfrm>
            <a:off x="121987" y="1216740"/>
            <a:ext cx="8879169" cy="4712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 and Future Scope</a:t>
            </a:r>
          </a:p>
        </p:txBody>
      </p:sp>
      <p:sp>
        <p:nvSpPr>
          <p:cNvPr id="3" name="Rectangle 2"/>
          <p:cNvSpPr/>
          <p:nvPr/>
        </p:nvSpPr>
        <p:spPr>
          <a:xfrm>
            <a:off x="5072066" y="1332081"/>
            <a:ext cx="3786214" cy="2964786"/>
          </a:xfrm>
          <a:prstGeom prst="rect">
            <a:avLst/>
          </a:prstGeom>
        </p:spPr>
        <p:txBody>
          <a:bodyPr wrap="square">
            <a:spAutoFit/>
          </a:bodyPr>
          <a:lstStyle/>
          <a:p>
            <a:pPr marL="285750" indent="-285750" algn="just">
              <a:lnSpc>
                <a:spcPct val="107000"/>
              </a:lnSpc>
              <a:spcAft>
                <a:spcPts val="800"/>
              </a:spcAft>
              <a:buClr>
                <a:srgbClr val="C00000"/>
              </a:buClr>
              <a:buFont typeface="Wingdings" panose="05000000000000000000" pitchFamily="2" charset="2"/>
              <a:buChar char="§"/>
            </a:pPr>
            <a:r>
              <a:rPr lang="en-US" dirty="0" smtClean="0">
                <a:latin typeface="Times New Roman" pitchFamily="18" charset="0"/>
                <a:cs typeface="Times New Roman" pitchFamily="18" charset="0"/>
              </a:rPr>
              <a:t>Our project aims to revolutionize the way small food vendors operate in the highly competitive food industry.</a:t>
            </a:r>
            <a:endParaRPr lang="en-US" dirty="0" smtClean="0">
              <a:effectLst/>
              <a:latin typeface="Times New Roman" pitchFamily="18" charset="0"/>
              <a:ea typeface="Calibri" panose="020F0502020204030204" pitchFamily="34" charset="0"/>
              <a:cs typeface="Times New Roman" pitchFamily="18" charset="0"/>
            </a:endParaRPr>
          </a:p>
          <a:p>
            <a:pPr marL="285750" indent="-285750" algn="just">
              <a:lnSpc>
                <a:spcPct val="107000"/>
              </a:lnSpc>
              <a:spcAft>
                <a:spcPts val="800"/>
              </a:spcAft>
              <a:buClr>
                <a:srgbClr val="C00000"/>
              </a:buClr>
            </a:pPr>
            <a:endParaRPr lang="en-US" dirty="0">
              <a:effectLst/>
              <a:latin typeface="Times New Roman" pitchFamily="18" charset="0"/>
              <a:ea typeface="Calibri" panose="020F0502020204030204" pitchFamily="34" charset="0"/>
              <a:cs typeface="Times New Roman" pitchFamily="18" charset="0"/>
            </a:endParaRPr>
          </a:p>
          <a:p>
            <a:pPr marL="285750" indent="-285750" algn="just">
              <a:lnSpc>
                <a:spcPct val="107000"/>
              </a:lnSpc>
              <a:spcAft>
                <a:spcPts val="800"/>
              </a:spcAft>
              <a:buClr>
                <a:srgbClr val="C00000"/>
              </a:buClr>
              <a:buFont typeface="Wingdings" panose="05000000000000000000" pitchFamily="2" charset="2"/>
              <a:buChar char="§"/>
            </a:pPr>
            <a:r>
              <a:rPr lang="en-US" dirty="0" smtClean="0">
                <a:latin typeface="Times New Roman" pitchFamily="18" charset="0"/>
                <a:cs typeface="Times New Roman" pitchFamily="18" charset="0"/>
              </a:rPr>
              <a:t>By leveraging innovative technologies and strategies, we enable small vendors to overcome challenges and thrive in the market.</a:t>
            </a:r>
            <a:endParaRPr lang="en-US" dirty="0" smtClean="0">
              <a:effectLst/>
              <a:latin typeface="Times New Roman" pitchFamily="18" charset="0"/>
              <a:ea typeface="Calibri" panose="020F0502020204030204" pitchFamily="34" charset="0"/>
              <a:cs typeface="Times New Roman" pitchFamily="18" charset="0"/>
            </a:endParaRPr>
          </a:p>
        </p:txBody>
      </p:sp>
      <p:pic>
        <p:nvPicPr>
          <p:cNvPr id="7" name="Picture 6" descr="download (1).jfif"/>
          <p:cNvPicPr>
            <a:picLocks noChangeAspect="1"/>
          </p:cNvPicPr>
          <p:nvPr/>
        </p:nvPicPr>
        <p:blipFill>
          <a:blip r:embed="rId2"/>
          <a:stretch>
            <a:fillRect/>
          </a:stretch>
        </p:blipFill>
        <p:spPr>
          <a:xfrm>
            <a:off x="214282" y="1071545"/>
            <a:ext cx="4500594" cy="3371101"/>
          </a:xfrm>
          <a:prstGeom prst="rect">
            <a:avLst/>
          </a:prstGeom>
        </p:spPr>
      </p:pic>
      <p:sp>
        <p:nvSpPr>
          <p:cNvPr id="8" name="TextBox 7"/>
          <p:cNvSpPr txBox="1"/>
          <p:nvPr/>
        </p:nvSpPr>
        <p:spPr>
          <a:xfrm>
            <a:off x="357158" y="5139820"/>
            <a:ext cx="8501122" cy="671915"/>
          </a:xfrm>
          <a:prstGeom prst="rect">
            <a:avLst/>
          </a:prstGeom>
          <a:noFill/>
        </p:spPr>
        <p:txBody>
          <a:bodyPr wrap="square" rtlCol="0">
            <a:spAutoFit/>
          </a:bodyPr>
          <a:lstStyle/>
          <a:p>
            <a:pPr marL="285750" lvl="0" indent="-285750" algn="just">
              <a:lnSpc>
                <a:spcPct val="107000"/>
              </a:lnSpc>
              <a:spcAft>
                <a:spcPts val="800"/>
              </a:spcAft>
              <a:buClr>
                <a:srgbClr val="C00000"/>
              </a:buClr>
              <a:buFont typeface="Wingdings" panose="05000000000000000000" pitchFamily="2" charset="2"/>
              <a:buChar char="§"/>
            </a:pPr>
            <a:r>
              <a:rPr lang="en-US" dirty="0" smtClean="0">
                <a:latin typeface="Times New Roman" pitchFamily="18" charset="0"/>
                <a:cs typeface="Times New Roman" pitchFamily="18" charset="0"/>
              </a:rPr>
              <a:t>With a user-friendly interface, robust functionality, and scalability, our solution empowers vendors to grow their businesses and reach new heights of success.</a:t>
            </a:r>
            <a:endParaRPr lang="en-US" dirty="0">
              <a:latin typeface="Times New Roman" pitchFamily="18" charset="0"/>
              <a:cs typeface="Times New Roman" pitchFamily="18" charset="0"/>
            </a:endParaRPr>
          </a:p>
        </p:txBody>
      </p:sp>
    </p:spTree>
  </p:cSld>
  <p:clrMapOvr>
    <a:masterClrMapping/>
  </p:clrMapOvr>
  <p:transition>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1384995"/>
          </a:xfrm>
          <a:prstGeom prst="rect">
            <a:avLst/>
          </a:prstGeom>
          <a:noFill/>
        </p:spPr>
        <p:txBody>
          <a:bodyPr wrap="square" rtlCol="0">
            <a:spAutoFit/>
          </a:bodyPr>
          <a:lstStyle/>
          <a:p>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graphicFrame>
        <p:nvGraphicFramePr>
          <p:cNvPr id="4" name="Table 3">
            <a:extLst>
              <a:ext uri="{FF2B5EF4-FFF2-40B4-BE49-F238E27FC236}">
                <a16:creationId xmlns:a16="http://schemas.microsoft.com/office/drawing/2014/main" xmlns="" id="{28616512-8046-7600-6085-DD79FF73AEAD}"/>
              </a:ext>
            </a:extLst>
          </p:cNvPr>
          <p:cNvGraphicFramePr>
            <a:graphicFrameLocks noGrp="1"/>
          </p:cNvGraphicFramePr>
          <p:nvPr>
            <p:extLst>
              <p:ext uri="{D42A27DB-BD31-4B8C-83A1-F6EECF244321}">
                <p14:modId xmlns:p14="http://schemas.microsoft.com/office/powerpoint/2010/main" xmlns="" val="3711629925"/>
              </p:ext>
            </p:extLst>
          </p:nvPr>
        </p:nvGraphicFramePr>
        <p:xfrm>
          <a:off x="478556" y="1556792"/>
          <a:ext cx="6264696" cy="3384374"/>
        </p:xfrm>
        <a:graphic>
          <a:graphicData uri="http://schemas.openxmlformats.org/drawingml/2006/table">
            <a:tbl>
              <a:tblPr firstRow="1" firstCol="1" bandRow="1">
                <a:tableStyleId>{5C22544A-7EE6-4342-B048-85BDC9FD1C3A}</a:tableStyleId>
              </a:tblPr>
              <a:tblGrid>
                <a:gridCol w="6264696">
                  <a:extLst>
                    <a:ext uri="{9D8B030D-6E8A-4147-A177-3AD203B41FA5}">
                      <a16:colId xmlns:a16="http://schemas.microsoft.com/office/drawing/2014/main" xmlns="" val="1615432604"/>
                    </a:ext>
                  </a:extLst>
                </a:gridCol>
              </a:tblGrid>
              <a:tr h="483482">
                <a:tc>
                  <a:txBody>
                    <a:bodyPr/>
                    <a:lstStyle/>
                    <a:p>
                      <a:pPr marL="342900" indent="-342900">
                        <a:lnSpc>
                          <a:spcPct val="150000"/>
                        </a:lnSpc>
                        <a:spcAft>
                          <a:spcPts val="800"/>
                        </a:spcAft>
                        <a:buClr>
                          <a:srgbClr val="C00000"/>
                        </a:buClr>
                        <a:buFont typeface="Wingdings" panose="05000000000000000000" pitchFamily="2" charset="2"/>
                        <a:buChar char="Ø"/>
                      </a:pPr>
                      <a:r>
                        <a:rPr lang="en-US" sz="2000" b="0" dirty="0">
                          <a:solidFill>
                            <a:schemeClr val="tx1"/>
                          </a:solidFill>
                          <a:effectLst/>
                          <a:latin typeface="Times New Roman" panose="02020603050405020304" pitchFamily="18" charset="0"/>
                          <a:cs typeface="Times New Roman" panose="02020603050405020304" pitchFamily="18" charset="0"/>
                        </a:rPr>
                        <a:t>Introduction</a:t>
                      </a:r>
                      <a:endParaRPr lang="en-IN"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129624222"/>
                  </a:ext>
                </a:extLst>
              </a:tr>
              <a:tr h="483482">
                <a:tc>
                  <a:txBody>
                    <a:bodyPr/>
                    <a:lstStyle/>
                    <a:p>
                      <a:pPr marL="342900" indent="-342900">
                        <a:lnSpc>
                          <a:spcPct val="150000"/>
                        </a:lnSpc>
                        <a:spcAft>
                          <a:spcPts val="800"/>
                        </a:spcAft>
                        <a:buClr>
                          <a:srgbClr val="C00000"/>
                        </a:buClr>
                        <a:buFont typeface="Wingdings" panose="05000000000000000000" pitchFamily="2" charset="2"/>
                        <a:buChar char="Ø"/>
                      </a:pPr>
                      <a:r>
                        <a:rPr lang="en-US" sz="2000" b="0" dirty="0">
                          <a:solidFill>
                            <a:schemeClr val="tx1"/>
                          </a:solidFill>
                          <a:effectLst/>
                          <a:latin typeface="Times New Roman" panose="02020603050405020304" pitchFamily="18" charset="0"/>
                          <a:cs typeface="Times New Roman" panose="02020603050405020304" pitchFamily="18" charset="0"/>
                        </a:rPr>
                        <a:t>Methodology</a:t>
                      </a:r>
                      <a:endParaRPr lang="en-IN"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469214387"/>
                  </a:ext>
                </a:extLst>
              </a:tr>
              <a:tr h="483482">
                <a:tc>
                  <a:txBody>
                    <a:bodyPr/>
                    <a:lstStyle/>
                    <a:p>
                      <a:pPr marL="342900" indent="-342900">
                        <a:lnSpc>
                          <a:spcPct val="150000"/>
                        </a:lnSpc>
                        <a:spcAft>
                          <a:spcPts val="800"/>
                        </a:spcAft>
                        <a:buClr>
                          <a:srgbClr val="C00000"/>
                        </a:buClr>
                        <a:buFont typeface="Wingdings" panose="05000000000000000000" pitchFamily="2" charset="2"/>
                        <a:buChar char="Ø"/>
                      </a:pPr>
                      <a:r>
                        <a:rPr lang="en-US" sz="2000" b="0" dirty="0">
                          <a:solidFill>
                            <a:schemeClr val="tx1"/>
                          </a:solidFill>
                          <a:effectLst/>
                          <a:latin typeface="Times New Roman" panose="02020603050405020304" pitchFamily="18" charset="0"/>
                          <a:cs typeface="Times New Roman" panose="02020603050405020304" pitchFamily="18" charset="0"/>
                        </a:rPr>
                        <a:t>Tools and Technologies</a:t>
                      </a:r>
                      <a:endParaRPr lang="en-IN"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335585917"/>
                  </a:ext>
                </a:extLst>
              </a:tr>
              <a:tr h="483482">
                <a:tc>
                  <a:txBody>
                    <a:bodyPr/>
                    <a:lstStyle/>
                    <a:p>
                      <a:pPr marL="342900" indent="-342900">
                        <a:lnSpc>
                          <a:spcPct val="150000"/>
                        </a:lnSpc>
                        <a:spcAft>
                          <a:spcPts val="800"/>
                        </a:spcAft>
                        <a:buClr>
                          <a:srgbClr val="C00000"/>
                        </a:buClr>
                        <a:buFont typeface="Wingdings" panose="05000000000000000000" pitchFamily="2" charset="2"/>
                        <a:buChar char="Ø"/>
                      </a:pPr>
                      <a:r>
                        <a:rPr lang="en-IN" sz="2000" b="0" dirty="0">
                          <a:solidFill>
                            <a:schemeClr val="tx1"/>
                          </a:solidFill>
                          <a:effectLst/>
                          <a:latin typeface="Times New Roman" panose="02020603050405020304" pitchFamily="18" charset="0"/>
                          <a:cs typeface="Times New Roman" panose="02020603050405020304" pitchFamily="18" charset="0"/>
                        </a:rPr>
                        <a:t>Results</a:t>
                      </a:r>
                      <a:endParaRPr lang="en-IN"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14485908"/>
                  </a:ext>
                </a:extLst>
              </a:tr>
              <a:tr h="483482">
                <a:tc>
                  <a:txBody>
                    <a:bodyPr/>
                    <a:lstStyle/>
                    <a:p>
                      <a:pPr marL="342900" indent="-342900">
                        <a:lnSpc>
                          <a:spcPct val="150000"/>
                        </a:lnSpc>
                        <a:spcAft>
                          <a:spcPts val="800"/>
                        </a:spcAft>
                        <a:buClr>
                          <a:srgbClr val="C00000"/>
                        </a:buClr>
                        <a:buFont typeface="Wingdings" panose="05000000000000000000" pitchFamily="2" charset="2"/>
                        <a:buChar char="Ø"/>
                      </a:pPr>
                      <a:r>
                        <a:rPr lang="en-IN" sz="2000" b="0" dirty="0">
                          <a:solidFill>
                            <a:schemeClr val="tx1"/>
                          </a:solidFill>
                          <a:effectLst/>
                          <a:latin typeface="Times New Roman" panose="02020603050405020304" pitchFamily="18" charset="0"/>
                          <a:cs typeface="Times New Roman" panose="02020603050405020304" pitchFamily="18" charset="0"/>
                        </a:rPr>
                        <a:t>Conclusion and Future Scope</a:t>
                      </a:r>
                      <a:endParaRPr lang="en-IN"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237316570"/>
                  </a:ext>
                </a:extLst>
              </a:tr>
              <a:tr h="483482">
                <a:tc>
                  <a:txBody>
                    <a:bodyPr/>
                    <a:lstStyle/>
                    <a:p>
                      <a:pPr marL="342900" indent="-342900">
                        <a:lnSpc>
                          <a:spcPct val="150000"/>
                        </a:lnSpc>
                        <a:spcAft>
                          <a:spcPts val="800"/>
                        </a:spcAft>
                        <a:buClr>
                          <a:srgbClr val="C00000"/>
                        </a:buClr>
                        <a:buFont typeface="Wingdings" panose="05000000000000000000" pitchFamily="2" charset="2"/>
                        <a:buChar char="Ø"/>
                      </a:pPr>
                      <a:r>
                        <a:rPr lang="en-IN" sz="2000" b="0" dirty="0">
                          <a:solidFill>
                            <a:schemeClr val="tx1"/>
                          </a:solidFill>
                          <a:effectLst/>
                          <a:latin typeface="Times New Roman" panose="02020603050405020304" pitchFamily="18" charset="0"/>
                          <a:cs typeface="Times New Roman" panose="02020603050405020304" pitchFamily="18" charset="0"/>
                        </a:rPr>
                        <a:t>References</a:t>
                      </a:r>
                      <a:endParaRPr lang="en-IN" sz="16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243482195"/>
                  </a:ext>
                </a:extLst>
              </a:tr>
              <a:tr h="483482">
                <a:tc>
                  <a:txBody>
                    <a:bodyPr/>
                    <a:lstStyle/>
                    <a:p>
                      <a:pPr marL="0" indent="0">
                        <a:lnSpc>
                          <a:spcPct val="150000"/>
                        </a:lnSpc>
                        <a:spcAft>
                          <a:spcPts val="800"/>
                        </a:spcAft>
                        <a:buFont typeface="Wingdings" panose="05000000000000000000" pitchFamily="2" charset="2"/>
                        <a:buNone/>
                      </a:pPr>
                      <a:r>
                        <a:rPr lang="en-IN" sz="18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929778527"/>
                  </a:ext>
                </a:extLst>
              </a:tr>
            </a:tbl>
          </a:graphicData>
        </a:graphic>
      </p:graphicFrame>
    </p:spTree>
  </p:cSld>
  <p:clrMapOvr>
    <a:masterClrMapping/>
  </p:clrMapOvr>
  <p:transition advTm="4000">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B86CCD2-C124-41B5-9E50-3CCB322B8B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xmlns="" id="{E3A020CA-EDB7-EFF4-CD63-5C5461B345B2}"/>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 and Future Scope</a:t>
            </a:r>
          </a:p>
        </p:txBody>
      </p:sp>
      <p:sp>
        <p:nvSpPr>
          <p:cNvPr id="3" name="Rectangle 2">
            <a:extLst>
              <a:ext uri="{FF2B5EF4-FFF2-40B4-BE49-F238E27FC236}">
                <a16:creationId xmlns:a16="http://schemas.microsoft.com/office/drawing/2014/main" xmlns="" id="{1E0C0404-9ABF-5CA3-C363-2E1704A91446}"/>
              </a:ext>
            </a:extLst>
          </p:cNvPr>
          <p:cNvSpPr/>
          <p:nvPr/>
        </p:nvSpPr>
        <p:spPr>
          <a:xfrm>
            <a:off x="214282" y="785794"/>
            <a:ext cx="8136904" cy="400110"/>
          </a:xfrm>
          <a:prstGeom prst="rect">
            <a:avLst/>
          </a:prstGeom>
        </p:spPr>
        <p:txBody>
          <a:bodyPr wrap="square">
            <a:sp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Future Enhancement and Expansion Opportunities</a:t>
            </a:r>
            <a:r>
              <a:rPr lang="en-US" sz="2000" b="1" dirty="0" smtClean="0">
                <a:solidFill>
                  <a:srgbClr val="C00000"/>
                </a:solidFill>
                <a:latin typeface="Times New Roman" panose="02020603050405020304" pitchFamily="18" charset="0"/>
                <a:cs typeface="Times New Roman" panose="02020603050405020304" pitchFamily="18" charset="0"/>
              </a:rPr>
              <a:t>:</a:t>
            </a:r>
            <a:endParaRPr lang="en-US" sz="1600" b="1" dirty="0">
              <a:solidFill>
                <a:srgbClr val="C0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42844" y="5094944"/>
            <a:ext cx="8786874" cy="1477328"/>
          </a:xfrm>
          <a:prstGeom prst="rect">
            <a:avLst/>
          </a:prstGeom>
          <a:noFill/>
        </p:spPr>
        <p:txBody>
          <a:bodyPr wrap="square" rtlCol="0">
            <a:spAutoFit/>
          </a:bodyPr>
          <a:lstStyle/>
          <a:p>
            <a:r>
              <a:rPr lang="en-US" b="1" i="1" dirty="0" smtClean="0"/>
              <a:t>View Progress Interface</a:t>
            </a:r>
            <a:r>
              <a:rPr lang="en-US" i="1" dirty="0" smtClean="0"/>
              <a:t>:</a:t>
            </a:r>
            <a:r>
              <a:rPr lang="en-US" dirty="0" smtClean="0"/>
              <a:t> In the future, we envision adding a sophisticated view progress window or interface for the admin dashboard. This feature will empower administrators to analyze trends in sales for each item over the past three days and overall sales of each item. By providing insights into sales performance, the admin can make informed decisions about inventory management, pricing strategies, and marketing efforts.</a:t>
            </a:r>
            <a:endParaRPr lang="en-US" dirty="0"/>
          </a:p>
        </p:txBody>
      </p:sp>
      <p:pic>
        <p:nvPicPr>
          <p:cNvPr id="5" name="Picture 4" descr="view.png"/>
          <p:cNvPicPr>
            <a:picLocks noChangeAspect="1"/>
          </p:cNvPicPr>
          <p:nvPr/>
        </p:nvPicPr>
        <p:blipFill>
          <a:blip r:embed="rId2"/>
          <a:stretch>
            <a:fillRect/>
          </a:stretch>
        </p:blipFill>
        <p:spPr>
          <a:xfrm>
            <a:off x="492651" y="1142984"/>
            <a:ext cx="8008439" cy="3857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2812182023"/>
      </p:ext>
    </p:extLst>
  </p:cSld>
  <p:clrMapOvr>
    <a:masterClrMapping/>
  </p:clrMapOvr>
  <p:transition>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B86CCD2-C124-41B5-9E50-3CCB322B8B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xmlns="" id="{E3A020CA-EDB7-EFF4-CD63-5C5461B345B2}"/>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 and Future Scope</a:t>
            </a:r>
          </a:p>
        </p:txBody>
      </p:sp>
      <p:sp>
        <p:nvSpPr>
          <p:cNvPr id="3" name="Rectangle 2">
            <a:extLst>
              <a:ext uri="{FF2B5EF4-FFF2-40B4-BE49-F238E27FC236}">
                <a16:creationId xmlns:a16="http://schemas.microsoft.com/office/drawing/2014/main" xmlns="" id="{1E0C0404-9ABF-5CA3-C363-2E1704A91446}"/>
              </a:ext>
            </a:extLst>
          </p:cNvPr>
          <p:cNvSpPr/>
          <p:nvPr/>
        </p:nvSpPr>
        <p:spPr>
          <a:xfrm>
            <a:off x="395536" y="928670"/>
            <a:ext cx="8136904" cy="5926559"/>
          </a:xfrm>
          <a:prstGeom prst="rect">
            <a:avLst/>
          </a:prstGeom>
        </p:spPr>
        <p:txBody>
          <a:bodyPr wrap="square">
            <a:spAutoFit/>
          </a:bodyPr>
          <a:lstStyle/>
          <a:p>
            <a:pPr algn="just"/>
            <a:r>
              <a:rPr lang="en-US" sz="2000" b="1" dirty="0">
                <a:solidFill>
                  <a:srgbClr val="C00000"/>
                </a:solidFill>
                <a:latin typeface="Times New Roman" pitchFamily="18" charset="0"/>
                <a:cs typeface="Times New Roman" pitchFamily="18" charset="0"/>
              </a:rPr>
              <a:t>Future Enhancement and Expansion Opportunities:</a:t>
            </a:r>
            <a:endParaRPr lang="en-US" sz="1600" b="1" dirty="0">
              <a:solidFill>
                <a:srgbClr val="C00000"/>
              </a:solidFill>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buClr>
                <a:schemeClr val="accent2"/>
              </a:buClr>
              <a:buFont typeface="Arial" pitchFamily="34" charset="0"/>
              <a:buChar char="•"/>
            </a:pPr>
            <a:r>
              <a:rPr lang="en-US" b="1" i="1" dirty="0" smtClean="0">
                <a:latin typeface="Times New Roman" pitchFamily="18" charset="0"/>
                <a:cs typeface="Times New Roman" pitchFamily="18" charset="0"/>
              </a:rPr>
              <a:t>Integration of AI Models</a:t>
            </a:r>
            <a:r>
              <a:rPr lang="en-US" i="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Another exciting enhancement involves the deployment of AI models to analyze sales data and provide actionable insights to vendors. By leveraging machine learning algorithms, our platform can identify patterns, trends, and correlations in sales data. These insights can help vendors optimize their offerings, predict future demand, and make strategic business decisions.</a:t>
            </a:r>
          </a:p>
          <a:p>
            <a:pPr>
              <a:buClr>
                <a:schemeClr val="accent2"/>
              </a:buClr>
              <a:buFont typeface="Arial" pitchFamily="34" charset="0"/>
              <a:buChar char="•"/>
            </a:pPr>
            <a:endParaRPr lang="en-US" dirty="0" smtClean="0">
              <a:latin typeface="Times New Roman" pitchFamily="18" charset="0"/>
              <a:cs typeface="Times New Roman" pitchFamily="18" charset="0"/>
            </a:endParaRPr>
          </a:p>
          <a:p>
            <a:pPr>
              <a:buClr>
                <a:schemeClr val="accent2"/>
              </a:buClr>
              <a:buFont typeface="Arial" pitchFamily="34" charset="0"/>
              <a:buChar char="•"/>
            </a:pPr>
            <a:r>
              <a:rPr lang="en-US" b="1" i="1" dirty="0" smtClean="0">
                <a:latin typeface="Times New Roman" pitchFamily="18" charset="0"/>
                <a:cs typeface="Times New Roman" pitchFamily="18" charset="0"/>
              </a:rPr>
              <a:t>Payment APIs Integration</a:t>
            </a:r>
            <a:r>
              <a:rPr lang="en-US" i="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To facilitate real-world transactions seamlessly, we plan to integrate payment APIs and methods into our platform. This will enable users to make secure payments for their orders online, enhancing convenience and streamlining the checkout process. By offering multiple payment options, we can cater to diverse customer preferences and improve overall user experience.</a:t>
            </a:r>
          </a:p>
          <a:p>
            <a:pPr>
              <a:buClr>
                <a:schemeClr val="accent2"/>
              </a:buClr>
              <a:buFont typeface="Arial" pitchFamily="34" charset="0"/>
              <a:buChar char="•"/>
            </a:pPr>
            <a:endParaRPr lang="en-US" dirty="0" smtClean="0">
              <a:latin typeface="Times New Roman" pitchFamily="18" charset="0"/>
              <a:cs typeface="Times New Roman" pitchFamily="18" charset="0"/>
            </a:endParaRPr>
          </a:p>
          <a:p>
            <a:pPr>
              <a:buClr>
                <a:schemeClr val="accent2"/>
              </a:buClr>
              <a:buFont typeface="Arial" pitchFamily="34" charset="0"/>
              <a:buChar char="•"/>
            </a:pPr>
            <a:r>
              <a:rPr lang="en-US" b="1" i="1" dirty="0" smtClean="0">
                <a:latin typeface="Times New Roman" pitchFamily="18" charset="0"/>
                <a:cs typeface="Times New Roman" pitchFamily="18" charset="0"/>
              </a:rPr>
              <a:t>Scalability and Expansion</a:t>
            </a:r>
            <a:r>
              <a:rPr lang="en-US" i="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Lastly, our focus will be on scaling the platform to reach as many vendors as possible and obtaining government authorization for widespread adoption. By expanding our network of vendors, we aim to democratize access to technology and empower small-scale food businesses to thrive in the competitive market landscape. Through strategic partnerships and regulatory compliance, we can ensure the widespread adoption and success of our platform.</a:t>
            </a:r>
          </a:p>
          <a:p>
            <a:pPr algn="just">
              <a:lnSpc>
                <a:spcPct val="107000"/>
              </a:lnSpc>
              <a:spcAft>
                <a:spcPts val="800"/>
              </a:spcAft>
            </a:pPr>
            <a:endParaRPr lang="en-IN" sz="1600" dirty="0">
              <a:effectLst/>
              <a:latin typeface="Times New Roman" pitchFamily="18" charset="0"/>
              <a:ea typeface="Calibri" panose="020F0502020204030204" pitchFamily="34" charset="0"/>
              <a:cs typeface="Times New Roman" pitchFamily="18" charset="0"/>
            </a:endParaRPr>
          </a:p>
        </p:txBody>
      </p:sp>
    </p:spTree>
    <p:extLst>
      <p:ext uri="{BB962C8B-B14F-4D97-AF65-F5344CB8AC3E}">
        <p14:creationId xmlns:p14="http://schemas.microsoft.com/office/powerpoint/2010/main" xmlns="" val="2812182023"/>
      </p:ext>
    </p:extLst>
  </p:cSld>
  <p:clrMapOvr>
    <a:masterClrMapping/>
  </p:clrMapOvr>
  <p:transition>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References</a:t>
            </a:r>
          </a:p>
        </p:txBody>
      </p:sp>
      <p:sp>
        <p:nvSpPr>
          <p:cNvPr id="3" name="Rectangle 2"/>
          <p:cNvSpPr/>
          <p:nvPr/>
        </p:nvSpPr>
        <p:spPr>
          <a:xfrm>
            <a:off x="467544" y="1196753"/>
            <a:ext cx="5400600" cy="5870325"/>
          </a:xfrm>
          <a:prstGeom prst="rect">
            <a:avLst/>
          </a:prstGeom>
        </p:spPr>
        <p:txBody>
          <a:bodyPr wrap="square">
            <a:spAutoFit/>
          </a:bodyPr>
          <a:lstStyle/>
          <a:p>
            <a:pPr marL="342900" lvl="0" indent="-342900" algn="just">
              <a:lnSpc>
                <a:spcPct val="107000"/>
              </a:lnSpc>
              <a:buClr>
                <a:srgbClr val="C00000"/>
              </a:buClr>
              <a:buFont typeface="Symbol" panose="05050102010706020507" pitchFamily="18" charset="2"/>
              <a:buChar char=""/>
            </a:pPr>
            <a:r>
              <a:rPr lang="en-US" b="1" dirty="0" smtClean="0">
                <a:effectLst/>
                <a:latin typeface="Times New Roman" panose="02020603050405020304" pitchFamily="18" charset="0"/>
                <a:ea typeface="Calibri" panose="020F0502020204030204" pitchFamily="34" charset="0"/>
                <a:cs typeface="Times New Roman" panose="02020603050405020304" pitchFamily="18" charset="0"/>
              </a:rPr>
              <a:t>“Restaurant Management System”</a:t>
            </a:r>
            <a:endParaRPr lang="en-IN" dirty="0" smtClean="0">
              <a:effectLst/>
              <a:latin typeface="Calibri" panose="020F0502020204030204" pitchFamily="34" charset="0"/>
              <a:ea typeface="Calibri" panose="020F0502020204030204" pitchFamily="34" charset="0"/>
              <a:cs typeface="Times New Roman" panose="02020603050405020304" pitchFamily="18" charset="0"/>
            </a:endParaRPr>
          </a:p>
          <a:p>
            <a:pPr lvl="1"/>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by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Anjali</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Patil</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Sneha</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Shinde</a:t>
            </a:r>
            <a:r>
              <a:rPr lang="en-US" dirty="0" smtClean="0">
                <a:latin typeface="Times New Roman" panose="02020603050405020304" pitchFamily="18" charset="0"/>
                <a:ea typeface="Calibri" panose="020F0502020204030204" pitchFamily="34" charset="0"/>
                <a:cs typeface="Times New Roman" panose="02020603050405020304" pitchFamily="18" charset="0"/>
              </a:rPr>
              <a:t> and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Vaishnavi</a:t>
            </a:r>
            <a:r>
              <a:rPr lang="en-US" dirty="0" smtClean="0">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cs typeface="Times New Roman" panose="02020603050405020304" pitchFamily="18" charset="0"/>
              </a:rPr>
              <a:t>Waghmare</a:t>
            </a:r>
            <a:r>
              <a:rPr lang="en-US" dirty="0" smtClean="0">
                <a:latin typeface="Times New Roman" panose="02020603050405020304" pitchFamily="18" charset="0"/>
                <a:ea typeface="Calibri" panose="020F0502020204030204" pitchFamily="34" charset="0"/>
                <a:cs typeface="Times New Roman" panose="02020603050405020304" pitchFamily="18" charset="0"/>
              </a:rPr>
              <a:t> (International Journal of Research and Innovation in Computer Engineering, 2017)</a:t>
            </a:r>
            <a:r>
              <a:rPr lang="en-IN" dirty="0" smtClean="0">
                <a:solidFill>
                  <a:srgbClr val="737373"/>
                </a:solidFill>
                <a:latin typeface="DMSans-Regular"/>
              </a:rPr>
              <a:t>.</a:t>
            </a:r>
          </a:p>
          <a:p>
            <a:pPr marL="457200" algn="just">
              <a:lnSpc>
                <a:spcPct val="107000"/>
              </a:lnSpc>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Clr>
                <a:srgbClr val="C00000"/>
              </a:buClr>
              <a:buFont typeface="Symbol" panose="05050102010706020507" pitchFamily="18" charset="2"/>
              <a:buChar char=""/>
            </a:pPr>
            <a:r>
              <a:rPr lang="en-US" b="1" dirty="0" err="1" smtClean="0">
                <a:effectLst/>
                <a:latin typeface="Times New Roman" panose="02020603050405020304" pitchFamily="18" charset="0"/>
                <a:ea typeface="Calibri" panose="020F0502020204030204" pitchFamily="34" charset="0"/>
                <a:cs typeface="Times New Roman" panose="02020603050405020304" pitchFamily="18" charset="0"/>
              </a:rPr>
              <a:t>Django</a:t>
            </a:r>
            <a:r>
              <a:rPr lang="en-US" b="1" dirty="0" smtClean="0">
                <a:effectLst/>
                <a:latin typeface="Times New Roman" panose="02020603050405020304" pitchFamily="18" charset="0"/>
                <a:ea typeface="Calibri" panose="020F0502020204030204" pitchFamily="34" charset="0"/>
                <a:cs typeface="Times New Roman" panose="02020603050405020304" pitchFamily="18" charset="0"/>
              </a:rPr>
              <a:t> Documentation: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Link: </a:t>
            </a:r>
            <a:r>
              <a:rPr lang="en-US" u="sng" dirty="0" smtClean="0">
                <a:solidFill>
                  <a:srgbClr val="0563C1"/>
                </a:solidFill>
                <a:latin typeface="Times New Roman" panose="02020603050405020304" pitchFamily="18" charset="0"/>
                <a:ea typeface="Calibri" panose="020F0502020204030204" pitchFamily="34" charset="0"/>
                <a:cs typeface="Times New Roman" panose="02020603050405020304" pitchFamily="18" charset="0"/>
              </a:rPr>
              <a:t>https://docs.djangoproject.com/en/5.0/</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Clr>
                <a:srgbClr val="C00000"/>
              </a:buClr>
              <a:buSzPct val="102000"/>
              <a:buFont typeface="Symbol" panose="05050102010706020507" pitchFamily="18" charset="2"/>
              <a:buChar char=""/>
            </a:pPr>
            <a:r>
              <a:rPr lang="en-US" b="1" dirty="0" smtClean="0">
                <a:effectLst/>
                <a:latin typeface="Times New Roman" panose="02020603050405020304" pitchFamily="18" charset="0"/>
                <a:ea typeface="Calibri" panose="020F0502020204030204" pitchFamily="34" charset="0"/>
                <a:cs typeface="Times New Roman" panose="02020603050405020304" pitchFamily="18" charset="0"/>
              </a:rPr>
              <a:t>MDN Web Docs:</a:t>
            </a: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Link: </a:t>
            </a:r>
            <a:r>
              <a:rPr lang="en-US" u="sng" dirty="0" smtClean="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2"/>
              </a:rPr>
              <a:t>https://developer.mozilla.org/en-US/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Clr>
                <a:srgbClr val="C00000"/>
              </a:buClr>
              <a:buFont typeface="Symbol" panose="05050102010706020507" pitchFamily="18" charset="2"/>
              <a:buChar char=""/>
            </a:pPr>
            <a:r>
              <a:rPr lang="en-US" b="1" dirty="0" err="1" smtClean="0">
                <a:effectLst/>
                <a:latin typeface="Times New Roman" panose="02020603050405020304" pitchFamily="18" charset="0"/>
                <a:ea typeface="Calibri" panose="020F0502020204030204" pitchFamily="34" charset="0"/>
                <a:cs typeface="Times New Roman" panose="02020603050405020304" pitchFamily="18" charset="0"/>
              </a:rPr>
              <a:t>Django</a:t>
            </a:r>
            <a:r>
              <a:rPr lang="en-US" b="1" dirty="0" smtClean="0">
                <a:effectLst/>
                <a:latin typeface="Times New Roman" panose="02020603050405020304" pitchFamily="18" charset="0"/>
                <a:ea typeface="Calibri" panose="020F0502020204030204" pitchFamily="34" charset="0"/>
                <a:cs typeface="Times New Roman" panose="02020603050405020304" pitchFamily="18" charset="0"/>
              </a:rPr>
              <a:t> W3Schools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Link: </a:t>
            </a:r>
            <a:r>
              <a:rPr lang="en-US" u="sng" dirty="0" smtClean="0">
                <a:solidFill>
                  <a:srgbClr val="0563C1"/>
                </a:solidFill>
                <a:latin typeface="Times New Roman" panose="02020603050405020304" pitchFamily="18" charset="0"/>
                <a:ea typeface="Calibri" panose="020F0502020204030204" pitchFamily="34" charset="0"/>
                <a:cs typeface="Times New Roman" panose="02020603050405020304" pitchFamily="18" charset="0"/>
              </a:rPr>
              <a:t>https://www.w3schools.com/django/</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Clr>
                <a:srgbClr val="C00000"/>
              </a:buClr>
              <a:buFont typeface="Symbol" panose="05050102010706020507" pitchFamily="18" charset="2"/>
              <a:buChar char=""/>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SQLite Documentation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Link: </a:t>
            </a:r>
            <a:r>
              <a:rPr lang="en-US"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https://www.sqlite.org/docs.html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Introduction</a:t>
            </a:r>
          </a:p>
        </p:txBody>
      </p:sp>
      <p:sp>
        <p:nvSpPr>
          <p:cNvPr id="5" name="Rectangle 4"/>
          <p:cNvSpPr/>
          <p:nvPr/>
        </p:nvSpPr>
        <p:spPr>
          <a:xfrm>
            <a:off x="4143372" y="925029"/>
            <a:ext cx="4357718" cy="5734647"/>
          </a:xfrm>
          <a:prstGeom prst="rect">
            <a:avLst/>
          </a:prstGeom>
        </p:spPr>
        <p:txBody>
          <a:bodyPr wrap="square">
            <a:spAutoFit/>
          </a:bodyPr>
          <a:lstStyle/>
          <a:p>
            <a:pPr marL="742950" indent="-285750" algn="just">
              <a:lnSpc>
                <a:spcPct val="107000"/>
              </a:lnSpc>
              <a:spcAft>
                <a:spcPts val="800"/>
              </a:spcAft>
              <a:buClr>
                <a:srgbClr val="C00000"/>
              </a:buClr>
              <a:buFont typeface="Arial" panose="020B0604020202020204" pitchFamily="34" charset="0"/>
              <a:buChar char="•"/>
            </a:pP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The food industry is one of the most competitive industries globally, with large establishments dominating th</a:t>
            </a:r>
            <a:r>
              <a:rPr lang="en-IN" dirty="0" smtClean="0">
                <a:latin typeface="Times New Roman" panose="02020603050405020304" pitchFamily="18" charset="0"/>
                <a:ea typeface="Calibri" panose="020F0502020204030204" pitchFamily="34" charset="0"/>
                <a:cs typeface="Times New Roman" panose="02020603050405020304" pitchFamily="18" charset="0"/>
              </a:rPr>
              <a:t>e market.</a:t>
            </a:r>
          </a:p>
          <a:p>
            <a:pPr marL="742950" indent="-285750" algn="just">
              <a:lnSpc>
                <a:spcPct val="107000"/>
              </a:lnSpc>
              <a:spcAft>
                <a:spcPts val="800"/>
              </a:spcAft>
              <a:buClr>
                <a:srgbClr val="C00000"/>
              </a:buClr>
              <a:buFont typeface="Arial" panose="020B0604020202020204" pitchFamily="34" charset="0"/>
              <a:buChar char="•"/>
            </a:pP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Small-scale food vendors often struggle to compete with th</a:t>
            </a:r>
            <a:r>
              <a:rPr lang="en-IN" dirty="0" smtClean="0">
                <a:latin typeface="Times New Roman" panose="02020603050405020304" pitchFamily="18" charset="0"/>
                <a:ea typeface="Calibri" panose="020F0502020204030204" pitchFamily="34" charset="0"/>
                <a:cs typeface="Times New Roman" panose="02020603050405020304" pitchFamily="18" charset="0"/>
              </a:rPr>
              <a:t>ese giants, resulting in a challenging environment for them to operate in.</a:t>
            </a:r>
          </a:p>
          <a:p>
            <a:pPr marL="742950" indent="-285750" algn="just">
              <a:lnSpc>
                <a:spcPct val="107000"/>
              </a:lnSpc>
              <a:spcAft>
                <a:spcPts val="800"/>
              </a:spcAft>
              <a:buClr>
                <a:srgbClr val="C00000"/>
              </a:buClr>
              <a:buFont typeface="Arial" panose="020B0604020202020204" pitchFamily="34" charset="0"/>
              <a:buChar char="•"/>
            </a:pPr>
            <a:r>
              <a:rPr lang="en-IN" dirty="0" smtClean="0">
                <a:effectLst/>
                <a:latin typeface="Times New Roman" panose="02020603050405020304" pitchFamily="18" charset="0"/>
                <a:ea typeface="Calibri" panose="020F0502020204030204" pitchFamily="34" charset="0"/>
                <a:cs typeface="Times New Roman" panose="02020603050405020304" pitchFamily="18" charset="0"/>
              </a:rPr>
              <a:t>Our project is designed to enhance the profitability and efficiency of small food vendors enabling them to expand their customer base and grow their business.</a:t>
            </a:r>
          </a:p>
          <a:p>
            <a:pPr marL="742950" indent="-285750" algn="just">
              <a:lnSpc>
                <a:spcPct val="107000"/>
              </a:lnSpc>
              <a:spcAft>
                <a:spcPts val="800"/>
              </a:spcAft>
              <a:buClr>
                <a:srgbClr val="C00000"/>
              </a:buClr>
              <a:buFont typeface="Arial" panose="020B0604020202020204" pitchFamily="34" charset="0"/>
              <a:buChar char="•"/>
            </a:pPr>
            <a:r>
              <a:rPr lang="en-IN" dirty="0" smtClean="0">
                <a:latin typeface="Times New Roman" panose="02020603050405020304" pitchFamily="18" charset="0"/>
                <a:ea typeface="Calibri" panose="020F0502020204030204" pitchFamily="34" charset="0"/>
                <a:cs typeface="Times New Roman" panose="02020603050405020304" pitchFamily="18" charset="0"/>
              </a:rPr>
              <a:t>With our web-based solution, small food vendors can overcome the challenges they face in the industry and thrive in a highly competitive market.</a:t>
            </a:r>
            <a:endParaRPr lang="en-IN" dirty="0" smtClean="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descr="logo.png"/>
          <p:cNvPicPr>
            <a:picLocks noChangeAspect="1"/>
          </p:cNvPicPr>
          <p:nvPr/>
        </p:nvPicPr>
        <p:blipFill>
          <a:blip r:embed="rId2"/>
          <a:stretch>
            <a:fillRect/>
          </a:stretch>
        </p:blipFill>
        <p:spPr>
          <a:xfrm>
            <a:off x="0" y="1142984"/>
            <a:ext cx="4762500" cy="4762500"/>
          </a:xfrm>
          <a:prstGeom prst="rect">
            <a:avLst/>
          </a:prstGeom>
        </p:spPr>
      </p:pic>
    </p:spTree>
  </p:cSld>
  <p:clrMapOvr>
    <a:masterClrMapping/>
  </p:clrMapOvr>
  <p:transition advTm="4000">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Methodology</a:t>
            </a:r>
          </a:p>
        </p:txBody>
      </p:sp>
      <p:sp>
        <p:nvSpPr>
          <p:cNvPr id="3" name="Rectangle 2"/>
          <p:cNvSpPr/>
          <p:nvPr/>
        </p:nvSpPr>
        <p:spPr>
          <a:xfrm>
            <a:off x="179512" y="1142984"/>
            <a:ext cx="8136904" cy="5098255"/>
          </a:xfrm>
          <a:prstGeom prst="rect">
            <a:avLst/>
          </a:prstGeom>
        </p:spPr>
        <p:txBody>
          <a:bodyPr wrap="square" numCol="1">
            <a:spAutoFit/>
          </a:bodyPr>
          <a:lstStyle/>
          <a:p>
            <a:pPr marL="800100" lvl="1" indent="-342900" algn="just">
              <a:lnSpc>
                <a:spcPct val="107000"/>
              </a:lnSpc>
              <a:buAutoNum type="arabicPeriod"/>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Requirement Analysis:</a:t>
            </a:r>
            <a:r>
              <a:rPr lang="en-US" sz="1600" dirty="0">
                <a:latin typeface="Times New Roman" panose="02020603050405020304" pitchFamily="18" charset="0"/>
                <a:cs typeface="Times New Roman" panose="02020603050405020304" pitchFamily="18" charset="0"/>
              </a:rPr>
              <a:t> </a:t>
            </a:r>
          </a:p>
          <a:p>
            <a:pPr marL="742950" lvl="1" indent="-285750" algn="just">
              <a:lnSpc>
                <a:spcPct val="107000"/>
              </a:lnSpc>
              <a:buClr>
                <a:srgbClr val="C00000"/>
              </a:buClr>
              <a:buFont typeface="Arial" panose="020B0604020202020204" pitchFamily="34" charset="0"/>
              <a:buChar char="•"/>
            </a:pPr>
            <a:r>
              <a:rPr lang="en-US" sz="1600" dirty="0" smtClean="0">
                <a:latin typeface="Times New Roman" pitchFamily="18" charset="0"/>
                <a:cs typeface="Times New Roman" pitchFamily="18" charset="0"/>
              </a:rPr>
              <a:t>Conducted thorough market research to understand the needs and preferences of the target audience. Analyze the current trends in the food industry and identify gaps that small food vendors can fill.</a:t>
            </a:r>
          </a:p>
          <a:p>
            <a:pPr marL="800100" lvl="1" indent="-342900" algn="just">
              <a:lnSpc>
                <a:spcPct val="107000"/>
              </a:lnSpc>
              <a:buClr>
                <a:srgbClr val="C00000"/>
              </a:buClr>
              <a:buFont typeface="Arial" panose="020B0604020202020204" pitchFamily="34" charset="0"/>
              <a:buChar char="•"/>
            </a:pPr>
            <a:r>
              <a:rPr lang="en-US" sz="1600" dirty="0" smtClean="0">
                <a:latin typeface="Times New Roman" pitchFamily="18" charset="0"/>
                <a:cs typeface="Times New Roman" pitchFamily="18" charset="0"/>
              </a:rPr>
              <a:t>Engage with stakeholders including small food vendors, customers, and industry experts to gather insights into their requirements and challenges. Understand their pain points and expectations from the solution.</a:t>
            </a:r>
          </a:p>
          <a:p>
            <a:pPr marL="800100" lvl="1" indent="-342900" algn="just">
              <a:lnSpc>
                <a:spcPct val="107000"/>
              </a:lnSpc>
              <a:buClr>
                <a:srgbClr val="C00000"/>
              </a:buClr>
              <a:buFont typeface="Arial" panose="020B0604020202020204" pitchFamily="34" charset="0"/>
              <a:buChar char="•"/>
            </a:pPr>
            <a:r>
              <a:rPr lang="en-US" sz="1600" dirty="0" smtClean="0">
                <a:latin typeface="Times New Roman" pitchFamily="18" charset="0"/>
                <a:cs typeface="Times New Roman" pitchFamily="18" charset="0"/>
              </a:rPr>
              <a:t>Prioritize features based on their importance and feasibility. Determine essential functionalities such as menu management, order processing, payment integration, and customer communication to meet the needs of small food vendors effectively.</a:t>
            </a:r>
            <a:endParaRPr lang="en-US" sz="1600" dirty="0">
              <a:latin typeface="Times New Roman" pitchFamily="18" charset="0"/>
              <a:cs typeface="Times New Roman" pitchFamily="18" charset="0"/>
            </a:endParaRPr>
          </a:p>
          <a:p>
            <a:pPr lvl="1" algn="just">
              <a:lnSpc>
                <a:spcPct val="107000"/>
              </a:lnSpc>
            </a:pPr>
            <a:endParaRPr lang="en-IN"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07000"/>
              </a:lnSpc>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07000"/>
              </a:lnSpc>
              <a:buClr>
                <a:srgbClr val="C00000"/>
              </a:buClr>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2.   Technology Selection: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lvl="1" indent="-285750" algn="just">
              <a:lnSpc>
                <a:spcPct val="107000"/>
              </a:lnSpc>
              <a:buClr>
                <a:srgbClr val="C00000"/>
              </a:buClr>
              <a:buFont typeface="Arial" panose="020B0604020202020204" pitchFamily="34" charset="0"/>
              <a:buChar char="•"/>
            </a:pPr>
            <a:r>
              <a:rPr lang="en-US" sz="1600" dirty="0" smtClean="0">
                <a:latin typeface="Times New Roman" pitchFamily="18" charset="0"/>
                <a:cs typeface="Times New Roman" pitchFamily="18" charset="0"/>
              </a:rPr>
              <a:t>Chose a suitable web development framework </a:t>
            </a:r>
            <a:r>
              <a:rPr lang="en-US" sz="1600" dirty="0" err="1" smtClean="0">
                <a:latin typeface="Times New Roman" pitchFamily="18" charset="0"/>
                <a:cs typeface="Times New Roman" pitchFamily="18" charset="0"/>
              </a:rPr>
              <a:t>Django</a:t>
            </a:r>
            <a:r>
              <a:rPr lang="en-US" sz="1600" dirty="0" smtClean="0">
                <a:latin typeface="Times New Roman" pitchFamily="18" charset="0"/>
                <a:cs typeface="Times New Roman" pitchFamily="18" charset="0"/>
              </a:rPr>
              <a:t> based on factors like scalability, security, and ease of development. Consider the availability of libraries and community support. </a:t>
            </a:r>
          </a:p>
          <a:p>
            <a:pPr marL="742950" lvl="1" indent="-285750" algn="just">
              <a:lnSpc>
                <a:spcPct val="107000"/>
              </a:lnSpc>
              <a:buClr>
                <a:srgbClr val="C00000"/>
              </a:buClr>
              <a:buFont typeface="Arial" panose="020B0604020202020204" pitchFamily="34" charset="0"/>
              <a:buChar char="•"/>
            </a:pPr>
            <a:r>
              <a:rPr lang="en-US" sz="1600" dirty="0" smtClean="0">
                <a:latin typeface="Times New Roman" pitchFamily="18" charset="0"/>
                <a:cs typeface="Times New Roman" pitchFamily="18" charset="0"/>
              </a:rPr>
              <a:t>Select a database management system like </a:t>
            </a:r>
            <a:r>
              <a:rPr lang="en-US" sz="1600" dirty="0" err="1" smtClean="0">
                <a:latin typeface="Times New Roman" pitchFamily="18" charset="0"/>
                <a:cs typeface="Times New Roman" pitchFamily="18" charset="0"/>
              </a:rPr>
              <a:t>MySQL</a:t>
            </a:r>
            <a:r>
              <a:rPr lang="en-US" sz="1600" dirty="0" smtClean="0">
                <a:latin typeface="Times New Roman" pitchFamily="18" charset="0"/>
                <a:cs typeface="Times New Roman" pitchFamily="18" charset="0"/>
              </a:rPr>
              <a:t> to store and manage data efficiently. Evaluate factors such as data integrity, scalability, and performance.</a:t>
            </a:r>
            <a:endParaRPr lang="en-US" sz="1600" dirty="0">
              <a:effectLst/>
              <a:latin typeface="Times New Roman" pitchFamily="18" charset="0"/>
              <a:ea typeface="Calibri" panose="020F0502020204030204" pitchFamily="34" charset="0"/>
              <a:cs typeface="Times New Roman" pitchFamily="18" charset="0"/>
            </a:endParaRPr>
          </a:p>
          <a:p>
            <a:pPr lvl="1" algn="just">
              <a:lnSpc>
                <a:spcPct val="107000"/>
              </a:lnSpc>
            </a:pPr>
            <a:endParaRPr lang="en-US" sz="1600" dirty="0">
              <a:effectLst/>
              <a:latin typeface="Times New Roman" pitchFamily="18" charset="0"/>
              <a:ea typeface="Calibri" panose="020F0502020204030204" pitchFamily="34" charset="0"/>
              <a:cs typeface="Times New Roman" pitchFamily="18" charset="0"/>
            </a:endParaRPr>
          </a:p>
        </p:txBody>
      </p:sp>
    </p:spTree>
  </p:cSld>
  <p:clrMapOvr>
    <a:masterClrMapping/>
  </p:clrMapOvr>
  <p:transition>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5B57F7E-A042-EF80-1B85-22B50E765AAC}"/>
              </a:ext>
            </a:extLst>
          </p:cNvPr>
          <p:cNvSpPr txBox="1"/>
          <p:nvPr/>
        </p:nvSpPr>
        <p:spPr>
          <a:xfrm>
            <a:off x="107504" y="1214422"/>
            <a:ext cx="7992888" cy="5361724"/>
          </a:xfrm>
          <a:prstGeom prst="rect">
            <a:avLst/>
          </a:prstGeom>
          <a:noFill/>
        </p:spPr>
        <p:txBody>
          <a:bodyPr wrap="square">
            <a:spAutoFit/>
          </a:bodyPr>
          <a:lstStyle/>
          <a:p>
            <a:pPr lvl="1" algn="just">
              <a:lnSpc>
                <a:spcPct val="107000"/>
              </a:lnSpc>
            </a:pPr>
            <a:r>
              <a:rPr lang="en-US" sz="1600" b="1" dirty="0" smtClean="0">
                <a:latin typeface="Times New Roman" panose="02020603050405020304" pitchFamily="18" charset="0"/>
                <a:ea typeface="Calibri" panose="020F0502020204030204" pitchFamily="34" charset="0"/>
                <a:cs typeface="Times New Roman" panose="02020603050405020304" pitchFamily="18" charset="0"/>
              </a:rPr>
              <a:t>3.    Architecture Design:</a:t>
            </a:r>
          </a:p>
          <a:p>
            <a:pPr marL="742950" lvl="1" indent="-285750" algn="just">
              <a:lnSpc>
                <a:spcPct val="107000"/>
              </a:lnSpc>
              <a:buClr>
                <a:srgbClr val="C00000"/>
              </a:buClr>
              <a:buFont typeface="Arial" panose="020B0604020202020204" pitchFamily="34" charset="0"/>
              <a:buChar char="•"/>
            </a:pPr>
            <a:r>
              <a:rPr lang="en-US" sz="1600" dirty="0" smtClean="0">
                <a:latin typeface="Times New Roman" pitchFamily="18" charset="0"/>
                <a:cs typeface="Times New Roman" pitchFamily="18" charset="0"/>
              </a:rPr>
              <a:t>Utilize </a:t>
            </a:r>
            <a:r>
              <a:rPr lang="en-US" sz="1600" dirty="0" err="1" smtClean="0">
                <a:latin typeface="Times New Roman" pitchFamily="18" charset="0"/>
                <a:cs typeface="Times New Roman" pitchFamily="18" charset="0"/>
              </a:rPr>
              <a:t>microservices</a:t>
            </a:r>
            <a:r>
              <a:rPr lang="en-US" sz="1600" dirty="0" smtClean="0">
                <a:latin typeface="Times New Roman" pitchFamily="18" charset="0"/>
                <a:cs typeface="Times New Roman" pitchFamily="18" charset="0"/>
              </a:rPr>
              <a:t> to create a scalable and modular architecture, allowing for independent deployment and scaling. Separate functionalities like user authentication, menu management, and order processing into distinct services.</a:t>
            </a:r>
          </a:p>
          <a:p>
            <a:pPr marL="742950" lvl="1" indent="-285750" algn="just">
              <a:lnSpc>
                <a:spcPct val="107000"/>
              </a:lnSpc>
              <a:buClr>
                <a:srgbClr val="C00000"/>
              </a:buClr>
              <a:buFont typeface="Arial" panose="020B0604020202020204" pitchFamily="34" charset="0"/>
              <a:buChar char="•"/>
            </a:pPr>
            <a:r>
              <a:rPr lang="en-US" sz="1600" dirty="0" smtClean="0">
                <a:latin typeface="Times New Roman" pitchFamily="18" charset="0"/>
                <a:cs typeface="Times New Roman" pitchFamily="18" charset="0"/>
              </a:rPr>
              <a:t>Define clear and consistent </a:t>
            </a:r>
            <a:r>
              <a:rPr lang="en-US" sz="1600" dirty="0" err="1" smtClean="0">
                <a:latin typeface="Times New Roman" pitchFamily="18" charset="0"/>
                <a:cs typeface="Times New Roman" pitchFamily="18" charset="0"/>
              </a:rPr>
              <a:t>RESTful</a:t>
            </a:r>
            <a:r>
              <a:rPr lang="en-US" sz="1600" dirty="0" smtClean="0">
                <a:latin typeface="Times New Roman" pitchFamily="18" charset="0"/>
                <a:cs typeface="Times New Roman" pitchFamily="18" charset="0"/>
              </a:rPr>
              <a:t> APIs for communication between frontend and backend components. Employ HTTP methods for CRUD operations and adhere to REST principles for resource naming and representation.</a:t>
            </a:r>
          </a:p>
          <a:p>
            <a:pPr marL="742950" lvl="1" indent="-285750" algn="just">
              <a:lnSpc>
                <a:spcPct val="107000"/>
              </a:lnSpc>
              <a:buClr>
                <a:srgbClr val="C00000"/>
              </a:buClr>
              <a:buFont typeface="Arial" panose="020B0604020202020204" pitchFamily="34" charset="0"/>
              <a:buChar char="•"/>
            </a:pPr>
            <a:r>
              <a:rPr lang="en-US" sz="1600" dirty="0" smtClean="0">
                <a:latin typeface="Times New Roman" pitchFamily="18" charset="0"/>
                <a:cs typeface="Times New Roman" pitchFamily="18" charset="0"/>
              </a:rPr>
              <a:t>Implement caching mechanisms, load balancing, and horizontal scaling strategies to ensure scalability and high performance. Design the architecture to handle peak loads and accommodate future growth without sacrificing performance.</a:t>
            </a:r>
            <a:endParaRPr lang="en-US" sz="1600" b="1" dirty="0" smtClean="0">
              <a:latin typeface="Times New Roman" pitchFamily="18" charset="0"/>
              <a:ea typeface="Calibri" panose="020F0502020204030204" pitchFamily="34" charset="0"/>
              <a:cs typeface="Times New Roman" pitchFamily="18" charset="0"/>
            </a:endParaRPr>
          </a:p>
          <a:p>
            <a:pPr lvl="1" algn="just">
              <a:lnSpc>
                <a:spcPct val="107000"/>
              </a:lnSpc>
            </a:pPr>
            <a:endParaRPr lang="en-US" sz="1600" b="1" dirty="0" smtClean="0">
              <a:latin typeface="Times New Roman" pitchFamily="18" charset="0"/>
              <a:ea typeface="Calibri" panose="020F0502020204030204" pitchFamily="34" charset="0"/>
              <a:cs typeface="Times New Roman" pitchFamily="18" charset="0"/>
            </a:endParaRPr>
          </a:p>
          <a:p>
            <a:pPr lvl="1" algn="just">
              <a:lnSpc>
                <a:spcPct val="107000"/>
              </a:lnSpc>
            </a:pPr>
            <a:endParaRPr lang="en-US" sz="1600" b="1" dirty="0" smtClean="0">
              <a:latin typeface="Times New Roman" pitchFamily="18" charset="0"/>
              <a:ea typeface="Calibri" panose="020F0502020204030204" pitchFamily="34" charset="0"/>
              <a:cs typeface="Times New Roman" pitchFamily="18" charset="0"/>
            </a:endParaRPr>
          </a:p>
          <a:p>
            <a:pPr lvl="1" algn="just">
              <a:lnSpc>
                <a:spcPct val="107000"/>
              </a:lnSpc>
            </a:pPr>
            <a:r>
              <a:rPr lang="en-US" sz="1600" b="1" dirty="0" smtClean="0">
                <a:latin typeface="Times New Roman" pitchFamily="18" charset="0"/>
                <a:ea typeface="Calibri" panose="020F0502020204030204" pitchFamily="34" charset="0"/>
                <a:cs typeface="Times New Roman" pitchFamily="18" charset="0"/>
              </a:rPr>
              <a:t>4</a:t>
            </a:r>
            <a:r>
              <a:rPr lang="en-US" sz="16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Implementation: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lvl="1" indent="-285750" algn="just">
              <a:lnSpc>
                <a:spcPct val="107000"/>
              </a:lnSpc>
              <a:buClr>
                <a:srgbClr val="C00000"/>
              </a:buClr>
              <a:buFont typeface="Arial" panose="020B0604020202020204" pitchFamily="34" charset="0"/>
              <a:buChar char="•"/>
            </a:pPr>
            <a:r>
              <a:rPr lang="en-US" sz="1600" dirty="0" smtClean="0">
                <a:latin typeface="Times New Roman" pitchFamily="18" charset="0"/>
                <a:cs typeface="Times New Roman" pitchFamily="18" charset="0"/>
              </a:rPr>
              <a:t>Develop the user interface using HTML, CSS, and JavaScript. Design responsive and intuitive UI elements for seamless navigation and enhanced user experience.</a:t>
            </a:r>
          </a:p>
          <a:p>
            <a:pPr marL="742950" lvl="1" indent="-285750" algn="just">
              <a:lnSpc>
                <a:spcPct val="107000"/>
              </a:lnSpc>
              <a:buClr>
                <a:srgbClr val="C00000"/>
              </a:buClr>
              <a:buFont typeface="Arial" panose="020B0604020202020204" pitchFamily="34" charset="0"/>
              <a:buChar char="•"/>
            </a:pPr>
            <a:r>
              <a:rPr lang="en-US" sz="1600" dirty="0" smtClean="0">
                <a:latin typeface="Times New Roman" pitchFamily="18" charset="0"/>
                <a:cs typeface="Times New Roman" pitchFamily="18" charset="0"/>
              </a:rPr>
              <a:t>Implement backend logic using </a:t>
            </a:r>
            <a:r>
              <a:rPr lang="en-US" sz="1600" dirty="0" err="1" smtClean="0">
                <a:latin typeface="Times New Roman" pitchFamily="18" charset="0"/>
                <a:cs typeface="Times New Roman" pitchFamily="18" charset="0"/>
              </a:rPr>
              <a:t>Django</a:t>
            </a:r>
            <a:r>
              <a:rPr lang="en-US" sz="1600" dirty="0" smtClean="0">
                <a:latin typeface="Times New Roman" pitchFamily="18" charset="0"/>
                <a:cs typeface="Times New Roman" pitchFamily="18" charset="0"/>
              </a:rPr>
              <a:t> and Python. Develop APIs for handling user authentication, menu management, order processing, and other functionalities.</a:t>
            </a:r>
            <a:endParaRPr lang="en-US" sz="1600" dirty="0">
              <a:latin typeface="Times New Roman" pitchFamily="18" charset="0"/>
              <a:cs typeface="Times New Roman" pitchFamily="18" charset="0"/>
            </a:endParaRPr>
          </a:p>
          <a:p>
            <a:pPr marL="742950" lvl="1" indent="-285750" algn="just">
              <a:lnSpc>
                <a:spcPct val="107000"/>
              </a:lnSpc>
              <a:buClr>
                <a:srgbClr val="C00000"/>
              </a:buClr>
              <a:buFont typeface="Arial" panose="020B0604020202020204" pitchFamily="34" charset="0"/>
              <a:buChar char="•"/>
            </a:pPr>
            <a:r>
              <a:rPr lang="en-US" sz="1600" dirty="0" smtClean="0">
                <a:latin typeface="Times New Roman" pitchFamily="18" charset="0"/>
                <a:cs typeface="Times New Roman" pitchFamily="18" charset="0"/>
              </a:rPr>
              <a:t>Conduct comprehensive testing including unit tests, integration tests, and end-to-end tests to ensure the reliability and functionality of the application.</a:t>
            </a:r>
            <a:endParaRPr lang="en-US" sz="1600" dirty="0">
              <a:latin typeface="Times New Roman" pitchFamily="18" charset="0"/>
              <a:ea typeface="Calibri" panose="020F0502020204030204" pitchFamily="34" charset="0"/>
              <a:cs typeface="Times New Roman" pitchFamily="18" charset="0"/>
            </a:endParaRPr>
          </a:p>
          <a:p>
            <a:pPr marL="742950" lvl="1" indent="-285750" algn="just">
              <a:lnSpc>
                <a:spcPct val="107000"/>
              </a:lnSpc>
              <a:buFont typeface="Arial" panose="020B0604020202020204" pitchFamily="34" charset="0"/>
              <a:buChar char="•"/>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480147443"/>
      </p:ext>
    </p:extLst>
  </p:cSld>
  <p:clrMapOvr>
    <a:masterClrMapping/>
  </p:clrMapOvr>
  <p:transition>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Tools and Technologies</a:t>
            </a:r>
          </a:p>
        </p:txBody>
      </p:sp>
      <p:sp>
        <p:nvSpPr>
          <p:cNvPr id="4" name="Rectangle 1">
            <a:extLst>
              <a:ext uri="{FF2B5EF4-FFF2-40B4-BE49-F238E27FC236}">
                <a16:creationId xmlns:a16="http://schemas.microsoft.com/office/drawing/2014/main" xmlns="" id="{C1DC040D-872A-DAC0-2E97-9A0B2F8C6A65}"/>
              </a:ext>
            </a:extLst>
          </p:cNvPr>
          <p:cNvSpPr>
            <a:spLocks noChangeArrowheads="1"/>
          </p:cNvSpPr>
          <p:nvPr/>
        </p:nvSpPr>
        <p:spPr bwMode="auto">
          <a:xfrm>
            <a:off x="642910" y="2593201"/>
            <a:ext cx="8215370" cy="3970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a:pPr>
            <a:r>
              <a:rPr lang="en-US" b="1" dirty="0" err="1" smtClean="0"/>
              <a:t>Django</a:t>
            </a:r>
            <a:r>
              <a:rPr lang="en-US" dirty="0" smtClean="0"/>
              <a:t>:</a:t>
            </a:r>
          </a:p>
          <a:p>
            <a:pPr marL="800100" lvl="1" indent="-342900">
              <a:buFont typeface="Arial" pitchFamily="34" charset="0"/>
              <a:buChar char="•"/>
            </a:pPr>
            <a:r>
              <a:rPr lang="en-US" dirty="0" smtClean="0"/>
              <a:t>Facilitates rapid development of web applications.</a:t>
            </a:r>
          </a:p>
          <a:p>
            <a:pPr marL="800100" lvl="1" indent="-342900">
              <a:buFont typeface="Arial" pitchFamily="34" charset="0"/>
              <a:buChar char="•"/>
            </a:pPr>
            <a:r>
              <a:rPr lang="en-US" dirty="0" smtClean="0"/>
              <a:t>Promotes clean and pragmatic design principles.</a:t>
            </a:r>
          </a:p>
          <a:p>
            <a:pPr marL="800100" lvl="1" indent="-342900">
              <a:buFont typeface="Arial" pitchFamily="34" charset="0"/>
              <a:buChar char="•"/>
            </a:pPr>
            <a:r>
              <a:rPr lang="en-US" dirty="0" smtClean="0"/>
              <a:t>Provides built-in features for authentication, URL routing, </a:t>
            </a:r>
            <a:r>
              <a:rPr lang="en-US" dirty="0" err="1" smtClean="0"/>
              <a:t>templating</a:t>
            </a:r>
            <a:r>
              <a:rPr lang="en-US" dirty="0" smtClean="0"/>
              <a:t>, and database management.</a:t>
            </a:r>
          </a:p>
          <a:p>
            <a:pPr marL="342900" indent="-342900">
              <a:buFont typeface="+mj-lt"/>
              <a:buAutoNum type="arabicPeriod"/>
            </a:pPr>
            <a:r>
              <a:rPr lang="en-US" b="1" dirty="0" err="1" smtClean="0"/>
              <a:t>Django</a:t>
            </a:r>
            <a:r>
              <a:rPr lang="en-US" b="1" dirty="0" smtClean="0"/>
              <a:t> ORM (Object-Relational Mapping)</a:t>
            </a:r>
            <a:r>
              <a:rPr lang="en-US" dirty="0" smtClean="0"/>
              <a:t>:</a:t>
            </a:r>
          </a:p>
          <a:p>
            <a:pPr marL="800100" lvl="1" indent="-342900">
              <a:buFont typeface="Arial" pitchFamily="34" charset="0"/>
              <a:buChar char="•"/>
            </a:pPr>
            <a:r>
              <a:rPr lang="en-US" dirty="0" smtClean="0"/>
              <a:t>Simplifies database access by mapping database tables to Python objects.</a:t>
            </a:r>
          </a:p>
          <a:p>
            <a:pPr marL="800100" lvl="1" indent="-342900">
              <a:buFont typeface="Arial" pitchFamily="34" charset="0"/>
              <a:buChar char="•"/>
            </a:pPr>
            <a:r>
              <a:rPr lang="en-US" dirty="0" smtClean="0"/>
              <a:t>Allows developers to interact with the database using Python syntax.</a:t>
            </a:r>
          </a:p>
          <a:p>
            <a:pPr marL="800100" lvl="1" indent="-342900">
              <a:buFont typeface="Arial" pitchFamily="34" charset="0"/>
              <a:buChar char="•"/>
            </a:pPr>
            <a:r>
              <a:rPr lang="en-US" dirty="0" smtClean="0"/>
              <a:t>Abstracts away the complexities of SQL queries.</a:t>
            </a:r>
          </a:p>
          <a:p>
            <a:pPr marL="342900" indent="-342900">
              <a:buFont typeface="+mj-lt"/>
              <a:buAutoNum type="arabicPeriod"/>
            </a:pPr>
            <a:r>
              <a:rPr lang="en-US" b="1" dirty="0" err="1" smtClean="0"/>
              <a:t>Django</a:t>
            </a:r>
            <a:r>
              <a:rPr lang="en-US" b="1" dirty="0" smtClean="0"/>
              <a:t> Templates</a:t>
            </a:r>
            <a:r>
              <a:rPr lang="en-US" dirty="0" smtClean="0"/>
              <a:t>:</a:t>
            </a:r>
          </a:p>
          <a:p>
            <a:pPr marL="800100" lvl="1" indent="-342900">
              <a:buFont typeface="Arial" pitchFamily="34" charset="0"/>
              <a:buChar char="•"/>
            </a:pPr>
            <a:r>
              <a:rPr lang="en-US" dirty="0" smtClean="0"/>
              <a:t>Enables creation of dynamic HTML pages using </a:t>
            </a:r>
            <a:r>
              <a:rPr lang="en-US" dirty="0" err="1" smtClean="0"/>
              <a:t>Django's</a:t>
            </a:r>
            <a:r>
              <a:rPr lang="en-US" dirty="0" smtClean="0"/>
              <a:t> template language.</a:t>
            </a:r>
          </a:p>
          <a:p>
            <a:pPr marL="800100" lvl="1" indent="-342900">
              <a:buFont typeface="Arial" pitchFamily="34" charset="0"/>
              <a:buChar char="•"/>
            </a:pPr>
            <a:r>
              <a:rPr lang="en-US" dirty="0" smtClean="0"/>
              <a:t>Supports template inheritance, context variables, loops, and conditionals.</a:t>
            </a:r>
          </a:p>
          <a:p>
            <a:pPr marL="800100" lvl="1" indent="-342900">
              <a:buFont typeface="Arial" pitchFamily="34" charset="0"/>
              <a:buChar char="•"/>
            </a:pPr>
            <a:r>
              <a:rPr lang="en-US" dirty="0" smtClean="0"/>
              <a:t>Facilitates code reusability and maintainability.</a:t>
            </a:r>
          </a:p>
          <a:p>
            <a:pPr marL="800100" lvl="1" indent="-342900"/>
            <a:endParaRPr lang="en-US" dirty="0" smtClean="0"/>
          </a:p>
        </p:txBody>
      </p:sp>
      <p:pic>
        <p:nvPicPr>
          <p:cNvPr id="7" name="Picture 6" descr="Django-Logo.png"/>
          <p:cNvPicPr>
            <a:picLocks noChangeAspect="1"/>
          </p:cNvPicPr>
          <p:nvPr/>
        </p:nvPicPr>
        <p:blipFill>
          <a:blip r:embed="rId2" cstate="print"/>
          <a:stretch>
            <a:fillRect/>
          </a:stretch>
        </p:blipFill>
        <p:spPr>
          <a:xfrm>
            <a:off x="2857488" y="857252"/>
            <a:ext cx="3543293" cy="2214558"/>
          </a:xfrm>
          <a:prstGeom prst="rect">
            <a:avLst/>
          </a:prstGeom>
        </p:spPr>
      </p:pic>
    </p:spTree>
  </p:cSld>
  <p:clrMapOvr>
    <a:masterClrMapping/>
  </p:clrMapOvr>
  <p:transition>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png"/>
          <p:cNvPicPr>
            <a:picLocks noChangeAspect="1"/>
          </p:cNvPicPr>
          <p:nvPr/>
        </p:nvPicPr>
        <p:blipFill>
          <a:blip r:embed="rId2"/>
          <a:stretch>
            <a:fillRect/>
          </a:stretch>
        </p:blipFill>
        <p:spPr>
          <a:xfrm>
            <a:off x="2643174" y="880315"/>
            <a:ext cx="3500462" cy="2315782"/>
          </a:xfrm>
          <a:prstGeom prst="rect">
            <a:avLst/>
          </a:prstGeom>
        </p:spPr>
      </p:pic>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Tools and Technologies</a:t>
            </a:r>
          </a:p>
        </p:txBody>
      </p:sp>
      <p:sp>
        <p:nvSpPr>
          <p:cNvPr id="4" name="Rectangle 1">
            <a:extLst>
              <a:ext uri="{FF2B5EF4-FFF2-40B4-BE49-F238E27FC236}">
                <a16:creationId xmlns:a16="http://schemas.microsoft.com/office/drawing/2014/main" xmlns="" id="{C1DC040D-872A-DAC0-2E97-9A0B2F8C6A65}"/>
              </a:ext>
            </a:extLst>
          </p:cNvPr>
          <p:cNvSpPr>
            <a:spLocks noChangeArrowheads="1"/>
          </p:cNvSpPr>
          <p:nvPr/>
        </p:nvSpPr>
        <p:spPr bwMode="auto">
          <a:xfrm>
            <a:off x="642910" y="2736077"/>
            <a:ext cx="8215370" cy="36933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startAt="4"/>
            </a:pPr>
            <a:r>
              <a:rPr lang="en-US" b="1" dirty="0" err="1" smtClean="0"/>
              <a:t>Django</a:t>
            </a:r>
            <a:r>
              <a:rPr lang="en-US" b="1" dirty="0" smtClean="0"/>
              <a:t> Admin</a:t>
            </a:r>
            <a:r>
              <a:rPr lang="en-US" dirty="0" smtClean="0"/>
              <a:t>:</a:t>
            </a:r>
          </a:p>
          <a:p>
            <a:pPr marL="800100" lvl="1" indent="-342900">
              <a:buFont typeface="Arial" pitchFamily="34" charset="0"/>
              <a:buChar char="•"/>
            </a:pPr>
            <a:r>
              <a:rPr lang="en-US" dirty="0" smtClean="0"/>
              <a:t>Provides a powerful tool for creating administrative interfaces.</a:t>
            </a:r>
          </a:p>
          <a:p>
            <a:pPr marL="800100" lvl="1" indent="-342900">
              <a:buFont typeface="Arial" pitchFamily="34" charset="0"/>
              <a:buChar char="•"/>
            </a:pPr>
            <a:r>
              <a:rPr lang="en-US" dirty="0" smtClean="0"/>
              <a:t>Automatically generates CRUD interfaces based on model definitions.</a:t>
            </a:r>
          </a:p>
          <a:p>
            <a:pPr marL="800100" lvl="1" indent="-342900">
              <a:buFont typeface="Arial" pitchFamily="34" charset="0"/>
              <a:buChar char="•"/>
            </a:pPr>
            <a:r>
              <a:rPr lang="en-US" dirty="0" smtClean="0"/>
              <a:t>Simplifies management of application data for administrators.</a:t>
            </a:r>
          </a:p>
          <a:p>
            <a:pPr marL="342900" indent="-342900">
              <a:buFont typeface="+mj-lt"/>
              <a:buAutoNum type="arabicPeriod" startAt="4"/>
            </a:pPr>
            <a:r>
              <a:rPr lang="en-US" b="1" dirty="0" err="1" smtClean="0"/>
              <a:t>SQLite</a:t>
            </a:r>
            <a:r>
              <a:rPr lang="en-US" dirty="0" smtClean="0"/>
              <a:t>:</a:t>
            </a:r>
          </a:p>
          <a:p>
            <a:pPr marL="800100" lvl="1" indent="-342900">
              <a:buFont typeface="Arial" pitchFamily="34" charset="0"/>
              <a:buChar char="•"/>
            </a:pPr>
            <a:r>
              <a:rPr lang="en-US" dirty="0" smtClean="0"/>
              <a:t>Integrated with </a:t>
            </a:r>
            <a:r>
              <a:rPr lang="en-US" dirty="0" err="1" smtClean="0"/>
              <a:t>Django</a:t>
            </a:r>
            <a:r>
              <a:rPr lang="en-US" dirty="0" smtClean="0"/>
              <a:t> by default.</a:t>
            </a:r>
          </a:p>
          <a:p>
            <a:pPr marL="800100" lvl="1" indent="-342900">
              <a:buFont typeface="Arial" pitchFamily="34" charset="0"/>
              <a:buChar char="•"/>
            </a:pPr>
            <a:r>
              <a:rPr lang="en-US" dirty="0" smtClean="0"/>
              <a:t>Ideal for small to medium-sized web applications.</a:t>
            </a:r>
          </a:p>
          <a:p>
            <a:pPr marL="800100" lvl="1" indent="-342900">
              <a:buFont typeface="Arial" pitchFamily="34" charset="0"/>
              <a:buChar char="•"/>
            </a:pPr>
            <a:r>
              <a:rPr lang="en-US" dirty="0" smtClean="0"/>
              <a:t>Simple and efficient for storing and retrieving data.</a:t>
            </a:r>
          </a:p>
          <a:p>
            <a:pPr marL="342900" indent="-342900">
              <a:buFont typeface="+mj-lt"/>
              <a:buAutoNum type="arabicPeriod" startAt="4"/>
            </a:pPr>
            <a:r>
              <a:rPr lang="en-US" b="1" dirty="0" smtClean="0"/>
              <a:t>HTML, CSS, JavaScript</a:t>
            </a:r>
            <a:r>
              <a:rPr lang="en-US" dirty="0" smtClean="0"/>
              <a:t>:</a:t>
            </a:r>
          </a:p>
          <a:p>
            <a:pPr marL="800100" lvl="1" indent="-342900">
              <a:buFont typeface="Arial" pitchFamily="34" charset="0"/>
              <a:buChar char="•"/>
            </a:pPr>
            <a:r>
              <a:rPr lang="en-US" dirty="0" smtClean="0"/>
              <a:t>HTML: Structures the content of web pages.</a:t>
            </a:r>
          </a:p>
          <a:p>
            <a:pPr marL="800100" lvl="1" indent="-342900">
              <a:buFont typeface="Arial" pitchFamily="34" charset="0"/>
              <a:buChar char="•"/>
            </a:pPr>
            <a:r>
              <a:rPr lang="en-US" dirty="0" smtClean="0"/>
              <a:t>CSS: Styles and layouts the elements on web pages.</a:t>
            </a:r>
          </a:p>
          <a:p>
            <a:pPr marL="800100" lvl="1" indent="-342900">
              <a:buFont typeface="Arial" pitchFamily="34" charset="0"/>
              <a:buChar char="•"/>
            </a:pPr>
            <a:r>
              <a:rPr lang="en-US" dirty="0" smtClean="0"/>
              <a:t>JavaScript: Adds interactivity and dynamic behavior to web pages.</a:t>
            </a:r>
          </a:p>
          <a:p>
            <a:pPr lvl="1"/>
            <a:endParaRPr lang="en-US" dirty="0" smtClean="0"/>
          </a:p>
        </p:txBody>
      </p:sp>
    </p:spTree>
  </p:cSld>
  <p:clrMapOvr>
    <a:masterClrMapping/>
  </p:clrMapOvr>
  <p:transition>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E2A9D36-5B2D-CA65-14CD-0B63505A0B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xmlns="" id="{4FD48E8A-31C9-D24C-FD28-40FB9ABB0A25}"/>
              </a:ext>
            </a:extLst>
          </p:cNvPr>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Flowchart</a:t>
            </a:r>
          </a:p>
        </p:txBody>
      </p:sp>
      <p:pic>
        <p:nvPicPr>
          <p:cNvPr id="6" name="Picture 5" descr="YumHub flowchart.png"/>
          <p:cNvPicPr>
            <a:picLocks noChangeAspect="1"/>
          </p:cNvPicPr>
          <p:nvPr/>
        </p:nvPicPr>
        <p:blipFill>
          <a:blip r:embed="rId2"/>
          <a:stretch>
            <a:fillRect/>
          </a:stretch>
        </p:blipFill>
        <p:spPr>
          <a:xfrm>
            <a:off x="1142976" y="857232"/>
            <a:ext cx="7199456" cy="5786478"/>
          </a:xfrm>
          <a:prstGeom prst="rect">
            <a:avLst/>
          </a:prstGeom>
        </p:spPr>
      </p:pic>
    </p:spTree>
    <p:extLst>
      <p:ext uri="{BB962C8B-B14F-4D97-AF65-F5344CB8AC3E}">
        <p14:creationId xmlns:p14="http://schemas.microsoft.com/office/powerpoint/2010/main" xmlns="" val="3085232914"/>
      </p:ext>
    </p:extLst>
  </p:cSld>
  <p:clrMapOvr>
    <a:masterClrMapping/>
  </p:clrMapOvr>
  <p:transition>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Outputs (YUMHUB)</a:t>
            </a:r>
            <a:endParaRPr lang="en-US" sz="3200" b="1" dirty="0">
              <a:latin typeface="Times New Roman" pitchFamily="18" charset="0"/>
              <a:cs typeface="Times New Roman" pitchFamily="18" charset="0"/>
            </a:endParaRPr>
          </a:p>
        </p:txBody>
      </p:sp>
      <p:pic>
        <p:nvPicPr>
          <p:cNvPr id="5" name="Picture 4" descr="Screenshot (263).png"/>
          <p:cNvPicPr>
            <a:picLocks noChangeAspect="1"/>
          </p:cNvPicPr>
          <p:nvPr/>
        </p:nvPicPr>
        <p:blipFill>
          <a:blip r:embed="rId2"/>
          <a:stretch>
            <a:fillRect/>
          </a:stretch>
        </p:blipFill>
        <p:spPr>
          <a:xfrm>
            <a:off x="142844" y="1214422"/>
            <a:ext cx="8786842" cy="4663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ut/>
  </p:transition>
  <p:timing>
    <p:tnLst>
      <p:par>
        <p:cTn id="1" dur="indefinite" restart="never" nodeType="tmRoot"/>
      </p:par>
    </p:tnLst>
  </p:timing>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868</TotalTime>
  <Words>1102</Words>
  <Application>Microsoft Office PowerPoint</Application>
  <PresentationFormat>On-screen Show (4:3)</PresentationFormat>
  <Paragraphs>116</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Bubble Sort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DELL</cp:lastModifiedBy>
  <cp:revision>62</cp:revision>
  <dcterms:created xsi:type="dcterms:W3CDTF">2022-12-12T14:14:34Z</dcterms:created>
  <dcterms:modified xsi:type="dcterms:W3CDTF">2024-04-22T08:41:09Z</dcterms:modified>
</cp:coreProperties>
</file>